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337" r:id="rId2"/>
    <p:sldId id="338" r:id="rId3"/>
    <p:sldId id="289" r:id="rId4"/>
    <p:sldId id="514" r:id="rId5"/>
    <p:sldId id="443" r:id="rId6"/>
    <p:sldId id="379" r:id="rId7"/>
    <p:sldId id="381" r:id="rId8"/>
    <p:sldId id="408" r:id="rId9"/>
    <p:sldId id="516" r:id="rId10"/>
    <p:sldId id="517" r:id="rId11"/>
    <p:sldId id="424" r:id="rId12"/>
    <p:sldId id="362" r:id="rId13"/>
    <p:sldId id="370" r:id="rId14"/>
    <p:sldId id="369" r:id="rId15"/>
    <p:sldId id="361" r:id="rId16"/>
    <p:sldId id="360" r:id="rId17"/>
    <p:sldId id="518" r:id="rId18"/>
    <p:sldId id="519" r:id="rId19"/>
    <p:sldId id="367" r:id="rId20"/>
    <p:sldId id="368" r:id="rId21"/>
    <p:sldId id="425" r:id="rId22"/>
    <p:sldId id="422" r:id="rId23"/>
    <p:sldId id="423" r:id="rId24"/>
    <p:sldId id="37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qtZcTdcqSJtOsPFx5Iq3Dw==" hashData="psnLcL5tmaVhirV+dP3uNNv96Mo="/>
  <p:extLst>
    <p:ext uri="{521415D9-36F7-43E2-AB2F-B90AF26B5E84}">
      <p14:sectionLst xmlns:p14="http://schemas.microsoft.com/office/powerpoint/2010/main">
        <p14:section name="Default Section" id="{7CD1BE97-A88C-45E7-96FC-53222111E612}">
          <p14:sldIdLst>
            <p14:sldId id="337"/>
            <p14:sldId id="338"/>
            <p14:sldId id="289"/>
            <p14:sldId id="514"/>
            <p14:sldId id="443"/>
            <p14:sldId id="379"/>
            <p14:sldId id="381"/>
            <p14:sldId id="408"/>
            <p14:sldId id="516"/>
            <p14:sldId id="517"/>
            <p14:sldId id="424"/>
            <p14:sldId id="362"/>
            <p14:sldId id="370"/>
            <p14:sldId id="369"/>
            <p14:sldId id="361"/>
            <p14:sldId id="360"/>
            <p14:sldId id="518"/>
            <p14:sldId id="519"/>
            <p14:sldId id="367"/>
            <p14:sldId id="368"/>
            <p14:sldId id="425"/>
            <p14:sldId id="422"/>
            <p14:sldId id="423"/>
            <p14:sldId id="3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92D050"/>
    <a:srgbClr val="000000"/>
    <a:srgbClr val="FFFF00"/>
    <a:srgbClr val="990033"/>
    <a:srgbClr val="EEA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50000" autoAdjust="0"/>
  </p:normalViewPr>
  <p:slideViewPr>
    <p:cSldViewPr snapToGrid="0" snapToObjects="1">
      <p:cViewPr>
        <p:scale>
          <a:sx n="125" d="100"/>
          <a:sy n="125" d="100"/>
        </p:scale>
        <p:origin x="1800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4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E6CF-D538-46A2-A5AC-91392F4F4C76}" type="datetimeFigureOut">
              <a:rPr lang="en-US" smtClean="0"/>
              <a:t>6/18/16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4CC4A-6B18-4E55-8B0E-AE50CF777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50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4CC4A-6B18-4E55-8B0E-AE50CF777A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052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1405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173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19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1586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4CC4A-6B18-4E55-8B0E-AE50CF777A9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05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001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000" dirty="0" smtClean="0">
                <a:latin typeface="Arial Rounded MT Bold" pitchFamily="34" charset="0"/>
              </a:rPr>
              <a:t>ME-02_C_inital position_next movement and play</a:t>
            </a:r>
          </a:p>
          <a:p>
            <a:r>
              <a:rPr lang="fi-FI" sz="2000" dirty="0" smtClean="0">
                <a:latin typeface="Arial Rounded MT Bold" pitchFamily="34" charset="0"/>
              </a:rPr>
              <a:t>			</a:t>
            </a:r>
          </a:p>
          <a:p>
            <a:r>
              <a:rPr lang="fi-FI" sz="2000" dirty="0" smtClean="0">
                <a:latin typeface="Arial Rounded MT Bold" pitchFamily="34" charset="0"/>
              </a:rPr>
              <a:t>MC-01_L_too narrow angle_C should wait and see if L makes a call.</a:t>
            </a:r>
          </a:p>
          <a:p>
            <a:endParaRPr lang="fi-FI" sz="2000" dirty="0" smtClean="0">
              <a:latin typeface="Arial Rounded MT Bold" pitchFamily="34" charset="0"/>
            </a:endParaRPr>
          </a:p>
          <a:p>
            <a:r>
              <a:rPr lang="fi-FI" sz="2000" dirty="0" smtClean="0">
                <a:latin typeface="Arial Rounded MT Bold" pitchFamily="34" charset="0"/>
              </a:rPr>
              <a:t>ME-04_C_primary coverage</a:t>
            </a:r>
          </a:p>
          <a:p>
            <a:endParaRPr lang="fi-FI" sz="2000" dirty="0" smtClean="0">
              <a:latin typeface="Arial Rounded MT Bold" pitchFamily="34" charset="0"/>
            </a:endParaRPr>
          </a:p>
          <a:p>
            <a:r>
              <a:rPr lang="fi-FI" sz="2000" dirty="0" smtClean="0">
                <a:latin typeface="Arial Rounded MT Bold" pitchFamily="34" charset="0"/>
              </a:rPr>
              <a:t>ME-06_C_primary_should step onto court</a:t>
            </a:r>
          </a:p>
          <a:p>
            <a:endParaRPr lang="fi-FI" sz="2000" dirty="0" smtClean="0">
              <a:latin typeface="Arial Rounded MT Bold" pitchFamily="34" charset="0"/>
            </a:endParaRPr>
          </a:p>
          <a:p>
            <a:r>
              <a:rPr lang="fi-FI" sz="2000" dirty="0" smtClean="0">
                <a:latin typeface="Arial Rounded MT Bold" pitchFamily="34" charset="0"/>
              </a:rPr>
              <a:t>ME-08_C_cross step_too late-fast_moving when action_misses foul</a:t>
            </a:r>
            <a:endParaRPr lang="en-US" sz="2000" dirty="0">
              <a:latin typeface="Arial Rounded MT Bold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84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962" y="4343510"/>
            <a:ext cx="5648919" cy="4114289"/>
          </a:xfrm>
        </p:spPr>
        <p:txBody>
          <a:bodyPr/>
          <a:lstStyle/>
          <a:p>
            <a:r>
              <a:rPr lang="fi-FI" sz="2800" dirty="0" smtClean="0">
                <a:latin typeface="Arial Rounded MT Bold" pitchFamily="34" charset="0"/>
              </a:rPr>
              <a:t>FIBA</a:t>
            </a:r>
          </a:p>
          <a:p>
            <a:r>
              <a:rPr lang="fi-FI" sz="2800" dirty="0" smtClean="0">
                <a:latin typeface="Arial Rounded MT Bold" pitchFamily="34" charset="0"/>
              </a:rPr>
              <a:t>ME-11_L_time_distance_</a:t>
            </a:r>
          </a:p>
          <a:p>
            <a:r>
              <a:rPr lang="fi-FI" sz="2800" dirty="0" smtClean="0">
                <a:latin typeface="Arial Rounded MT Bold" pitchFamily="34" charset="0"/>
              </a:rPr>
              <a:t>stationary_referee defence</a:t>
            </a:r>
          </a:p>
          <a:p>
            <a:r>
              <a:rPr lang="fi-FI" sz="2800" dirty="0" smtClean="0">
                <a:latin typeface="Arial Rounded MT Bold" pitchFamily="34" charset="0"/>
              </a:rPr>
              <a:t>ME-15_Afrobasket_L+C_ distance and until end of action</a:t>
            </a:r>
          </a:p>
          <a:p>
            <a:r>
              <a:rPr lang="fi-FI" sz="2800" dirty="0" smtClean="0">
                <a:latin typeface="Arial Rounded MT Bold" pitchFamily="34" charset="0"/>
              </a:rPr>
              <a:t>ME-21_new L too slow in transition</a:t>
            </a:r>
            <a:endParaRPr lang="en-US" sz="2800" dirty="0">
              <a:latin typeface="Arial Rounded MT Bold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170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18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252558-56F3-442D-B860-DB1E0FA08B6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09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32F32279-1DFB-5242-8DE5-7B17A9EB1D47}" type="datetimeFigureOut">
              <a:rPr lang="en-US" smtClean="0"/>
              <a:pPr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03913" y="6492876"/>
            <a:ext cx="2133600" cy="365125"/>
          </a:xfrm>
          <a:prstGeom prst="rect">
            <a:avLst/>
          </a:prstGeom>
        </p:spPr>
        <p:txBody>
          <a:bodyPr/>
          <a:lstStyle/>
          <a:p>
            <a:fld id="{C34C04AF-0BA3-6F44-A8DB-8D089D18E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1472" cy="685610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0881"/>
            <a:ext cx="8229600" cy="637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TITLE TO GO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411635" y="6483853"/>
            <a:ext cx="550333" cy="2769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fld id="{D3E2F691-E059-DE45-BED1-F2F3E8547E09}" type="slidenum">
              <a:rPr lang="en-US" sz="1200" b="1" smtClean="0">
                <a:solidFill>
                  <a:schemeClr val="bg1"/>
                </a:solidFill>
                <a:latin typeface="Arial"/>
                <a:cs typeface="Arial"/>
              </a:rPr>
              <a:pPr algn="ctr"/>
              <a:t>‹#›</a:t>
            </a:fld>
            <a:endParaRPr lang="en-US" sz="12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800" b="0" i="0" kern="1200">
          <a:solidFill>
            <a:schemeClr val="bg1"/>
          </a:solidFill>
          <a:latin typeface="Fiba" charset="0"/>
          <a:ea typeface="Fiba" charset="0"/>
          <a:cs typeface="Fiba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Univers 57 Condensed" charset="0"/>
          <a:ea typeface="Univers 57 Condensed" charset="0"/>
          <a:cs typeface="Univers 57 Condensed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Univers 57 Condensed" charset="0"/>
          <a:ea typeface="Univers 57 Condensed" charset="0"/>
          <a:cs typeface="Univers 57 Condensed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Univers 57 Condensed" charset="0"/>
          <a:ea typeface="Univers 57 Condensed" charset="0"/>
          <a:cs typeface="Univers 57 Condensed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Univers 57 Condensed" charset="0"/>
          <a:ea typeface="Univers 57 Condensed" charset="0"/>
          <a:cs typeface="Univers 57 Condensed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Univers 57 Condensed" charset="0"/>
          <a:ea typeface="Univers 57 Condensed" charset="0"/>
          <a:cs typeface="Univers 57 Condensed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8.png"/><Relationship Id="rId13" Type="http://schemas.openxmlformats.org/officeDocument/2006/relationships/image" Target="../media/image19.png"/><Relationship Id="rId14" Type="http://schemas.openxmlformats.org/officeDocument/2006/relationships/image" Target="../media/image20.png"/><Relationship Id="rId15" Type="http://schemas.openxmlformats.org/officeDocument/2006/relationships/image" Target="../media/image21.png"/><Relationship Id="rId16" Type="http://schemas.openxmlformats.org/officeDocument/2006/relationships/image" Target="../media/image22.png"/><Relationship Id="rId17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10.png"/><Relationship Id="rId6" Type="http://schemas.openxmlformats.org/officeDocument/2006/relationships/image" Target="../media/image7.png"/><Relationship Id="rId7" Type="http://schemas.openxmlformats.org/officeDocument/2006/relationships/image" Target="../media/image24.jpeg"/><Relationship Id="rId8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10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24.jpeg"/><Relationship Id="rId8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8.png"/><Relationship Id="rId13" Type="http://schemas.openxmlformats.org/officeDocument/2006/relationships/image" Target="../media/image19.png"/><Relationship Id="rId14" Type="http://schemas.openxmlformats.org/officeDocument/2006/relationships/image" Target="../media/image20.png"/><Relationship Id="rId15" Type="http://schemas.openxmlformats.org/officeDocument/2006/relationships/image" Target="../media/image21.png"/><Relationship Id="rId16" Type="http://schemas.openxmlformats.org/officeDocument/2006/relationships/image" Target="../media/image22.png"/><Relationship Id="rId17" Type="http://schemas.openxmlformats.org/officeDocument/2006/relationships/image" Target="../media/image23.png"/><Relationship Id="rId18" Type="http://schemas.openxmlformats.org/officeDocument/2006/relationships/image" Target="../media/image25.jpg"/><Relationship Id="rId19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8.png"/><Relationship Id="rId13" Type="http://schemas.openxmlformats.org/officeDocument/2006/relationships/image" Target="../media/image19.png"/><Relationship Id="rId14" Type="http://schemas.openxmlformats.org/officeDocument/2006/relationships/image" Target="../media/image20.png"/><Relationship Id="rId15" Type="http://schemas.openxmlformats.org/officeDocument/2006/relationships/image" Target="../media/image21.png"/><Relationship Id="rId16" Type="http://schemas.openxmlformats.org/officeDocument/2006/relationships/image" Target="../media/image22.png"/><Relationship Id="rId17" Type="http://schemas.openxmlformats.org/officeDocument/2006/relationships/image" Target="../media/image23.png"/><Relationship Id="rId18" Type="http://schemas.openxmlformats.org/officeDocument/2006/relationships/image" Target="../media/image25.jpg"/><Relationship Id="rId19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28.png"/><Relationship Id="rId5" Type="http://schemas.openxmlformats.org/officeDocument/2006/relationships/image" Target="../media/image6.png"/><Relationship Id="rId6" Type="http://schemas.openxmlformats.org/officeDocument/2006/relationships/image" Target="../media/image8.png"/><Relationship Id="rId7" Type="http://schemas.openxmlformats.org/officeDocument/2006/relationships/image" Target="../media/image10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8.png"/><Relationship Id="rId13" Type="http://schemas.openxmlformats.org/officeDocument/2006/relationships/image" Target="../media/image19.png"/><Relationship Id="rId14" Type="http://schemas.openxmlformats.org/officeDocument/2006/relationships/image" Target="../media/image20.png"/><Relationship Id="rId15" Type="http://schemas.openxmlformats.org/officeDocument/2006/relationships/image" Target="../media/image21.png"/><Relationship Id="rId16" Type="http://schemas.openxmlformats.org/officeDocument/2006/relationships/image" Target="../media/image22.png"/><Relationship Id="rId17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2.png"/><Relationship Id="rId12" Type="http://schemas.openxmlformats.org/officeDocument/2006/relationships/image" Target="../media/image18.png"/><Relationship Id="rId13" Type="http://schemas.openxmlformats.org/officeDocument/2006/relationships/image" Target="../media/image19.png"/><Relationship Id="rId14" Type="http://schemas.openxmlformats.org/officeDocument/2006/relationships/image" Target="../media/image20.png"/><Relationship Id="rId15" Type="http://schemas.openxmlformats.org/officeDocument/2006/relationships/image" Target="../media/image21.png"/><Relationship Id="rId16" Type="http://schemas.openxmlformats.org/officeDocument/2006/relationships/image" Target="../media/image22.png"/><Relationship Id="rId17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8.png"/><Relationship Id="rId12" Type="http://schemas.openxmlformats.org/officeDocument/2006/relationships/image" Target="../media/image19.png"/><Relationship Id="rId13" Type="http://schemas.openxmlformats.org/officeDocument/2006/relationships/image" Target="../media/image20.png"/><Relationship Id="rId14" Type="http://schemas.openxmlformats.org/officeDocument/2006/relationships/image" Target="../media/image21.png"/><Relationship Id="rId15" Type="http://schemas.openxmlformats.org/officeDocument/2006/relationships/image" Target="../media/image22.png"/><Relationship Id="rId16" Type="http://schemas.openxmlformats.org/officeDocument/2006/relationships/image" Target="../media/image23.png"/><Relationship Id="rId1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7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9" Type="http://schemas.openxmlformats.org/officeDocument/2006/relationships/image" Target="../media/image17.png"/><Relationship Id="rId10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5" Type="http://schemas.openxmlformats.org/officeDocument/2006/relationships/image" Target="../media/image8.png"/><Relationship Id="rId6" Type="http://schemas.openxmlformats.org/officeDocument/2006/relationships/image" Target="../media/image10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9.png"/><Relationship Id="rId5" Type="http://schemas.openxmlformats.org/officeDocument/2006/relationships/image" Target="../media/image6.png"/><Relationship Id="rId6" Type="http://schemas.openxmlformats.org/officeDocument/2006/relationships/image" Target="../media/image8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7.png"/><Relationship Id="rId5" Type="http://schemas.openxmlformats.org/officeDocument/2006/relationships/image" Target="../media/image6.png"/><Relationship Id="rId6" Type="http://schemas.openxmlformats.org/officeDocument/2006/relationships/image" Target="../media/image8.png"/><Relationship Id="rId7" Type="http://schemas.openxmlformats.org/officeDocument/2006/relationships/image" Target="../media/image12.png"/><Relationship Id="rId8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6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07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6" y="1869206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136756" y="22161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3PO basic: </a:t>
            </a:r>
          </a:p>
          <a:p>
            <a:r>
              <a:rPr lang="fr-CH" sz="2400" b="1" dirty="0" err="1" smtClean="0">
                <a:solidFill>
                  <a:schemeClr val="bg1"/>
                </a:solidFill>
                <a:latin typeface="Fiba"/>
                <a:cs typeface="Fiba"/>
              </a:rPr>
              <a:t>Rebound</a:t>
            </a:r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 </a:t>
            </a:r>
            <a:r>
              <a:rPr lang="fr-CH" sz="2400" b="1" dirty="0" err="1" smtClean="0">
                <a:solidFill>
                  <a:schemeClr val="bg1"/>
                </a:solidFill>
                <a:latin typeface="Fiba"/>
                <a:cs typeface="Fiba"/>
              </a:rPr>
              <a:t>coverage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975360" y="1470660"/>
            <a:ext cx="7142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latin typeface="Fiba"/>
                <a:cs typeface="Fiba"/>
              </a:rPr>
              <a:t>1-2 </a:t>
            </a:r>
            <a:r>
              <a:rPr lang="fi-FI" sz="2400" dirty="0" err="1" smtClean="0">
                <a:latin typeface="Fiba"/>
                <a:cs typeface="Fiba"/>
              </a:rPr>
              <a:t>active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match-up</a:t>
            </a:r>
            <a:r>
              <a:rPr lang="fi-FI" sz="2400" dirty="0" smtClean="0">
                <a:latin typeface="Fiba"/>
                <a:cs typeface="Fiba"/>
              </a:rPr>
              <a:t> per referee</a:t>
            </a:r>
          </a:p>
          <a:p>
            <a:r>
              <a:rPr lang="fi-FI" sz="2400" dirty="0" smtClean="0">
                <a:latin typeface="Fiba"/>
                <a:cs typeface="Fiba"/>
              </a:rPr>
              <a:t>Challenge: pick-up </a:t>
            </a:r>
            <a:r>
              <a:rPr lang="fi-FI" sz="2400" dirty="0" err="1" smtClean="0">
                <a:latin typeface="Fiba"/>
                <a:cs typeface="Fiba"/>
              </a:rPr>
              <a:t>the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different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match-ups</a:t>
            </a:r>
            <a:r>
              <a:rPr lang="fi-FI" sz="2400" dirty="0" smtClean="0">
                <a:latin typeface="Fiba"/>
                <a:cs typeface="Fiba"/>
              </a:rPr>
              <a:t> (PGC)</a:t>
            </a:r>
          </a:p>
          <a:p>
            <a:r>
              <a:rPr lang="fi-FI" sz="2400" dirty="0" err="1" smtClean="0">
                <a:latin typeface="Fiba"/>
                <a:cs typeface="Fiba"/>
              </a:rPr>
              <a:t>Normally</a:t>
            </a:r>
            <a:r>
              <a:rPr lang="fi-FI" sz="2400" dirty="0" smtClean="0">
                <a:latin typeface="Fiba"/>
                <a:cs typeface="Fiba"/>
              </a:rPr>
              <a:t> 1 </a:t>
            </a:r>
            <a:r>
              <a:rPr lang="fi-FI" sz="2400" dirty="0" err="1" smtClean="0">
                <a:latin typeface="Fiba"/>
                <a:cs typeface="Fiba"/>
              </a:rPr>
              <a:t>match-up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can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be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ruled</a:t>
            </a:r>
            <a:r>
              <a:rPr lang="fi-FI" sz="2400" dirty="0" smtClean="0">
                <a:latin typeface="Fiba"/>
                <a:cs typeface="Fiba"/>
              </a:rPr>
              <a:t>-out (</a:t>
            </a:r>
            <a:r>
              <a:rPr lang="fi-FI" sz="2400" dirty="0" err="1" smtClean="0">
                <a:latin typeface="Fiba"/>
                <a:cs typeface="Fiba"/>
              </a:rPr>
              <a:t>not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active</a:t>
            </a:r>
            <a:r>
              <a:rPr lang="fi-FI" sz="2400" dirty="0">
                <a:latin typeface="Fiba"/>
                <a:cs typeface="Fiba"/>
              </a:rPr>
              <a:t> </a:t>
            </a:r>
            <a:r>
              <a:rPr lang="fi-FI" sz="2400" baseline="30000" dirty="0" smtClean="0">
                <a:solidFill>
                  <a:srgbClr val="FF0000"/>
                </a:solidFill>
                <a:latin typeface="Fiba"/>
                <a:cs typeface="Fiba"/>
              </a:rPr>
              <a:t>(1)</a:t>
            </a:r>
            <a:r>
              <a:rPr lang="fi-FI" sz="2400" dirty="0" smtClean="0">
                <a:latin typeface="Fiba"/>
                <a:cs typeface="Fiba"/>
              </a:rPr>
              <a:t>)</a:t>
            </a:r>
            <a:endParaRPr lang="fi-FI" sz="2400" dirty="0">
              <a:latin typeface="Fiba"/>
              <a:cs typeface="Fiba"/>
            </a:endParaRPr>
          </a:p>
        </p:txBody>
      </p:sp>
      <p:pic>
        <p:nvPicPr>
          <p:cNvPr id="3" name="Kuva 2" descr="Trail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885843">
            <a:off x="3753365" y="3266781"/>
            <a:ext cx="337258" cy="287996"/>
          </a:xfrm>
          <a:prstGeom prst="rect">
            <a:avLst/>
          </a:prstGeom>
        </p:spPr>
      </p:pic>
      <p:pic>
        <p:nvPicPr>
          <p:cNvPr id="4" name="Kuva 3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342224">
            <a:off x="977007" y="3443195"/>
            <a:ext cx="337257" cy="287995"/>
          </a:xfrm>
          <a:prstGeom prst="rect">
            <a:avLst/>
          </a:prstGeom>
        </p:spPr>
      </p:pic>
      <p:pic>
        <p:nvPicPr>
          <p:cNvPr id="5" name="Kuva 4" descr="Center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8710">
            <a:off x="2150813" y="5439000"/>
            <a:ext cx="337258" cy="287996"/>
          </a:xfrm>
          <a:prstGeom prst="rect">
            <a:avLst/>
          </a:prstGeom>
        </p:spPr>
      </p:pic>
      <p:pic>
        <p:nvPicPr>
          <p:cNvPr id="6" name="Kuva 5" descr="A1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3248" y="4357674"/>
            <a:ext cx="252238" cy="252238"/>
          </a:xfrm>
          <a:prstGeom prst="rect">
            <a:avLst/>
          </a:prstGeom>
        </p:spPr>
      </p:pic>
      <p:pic>
        <p:nvPicPr>
          <p:cNvPr id="7" name="Kuva 6" descr="A2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8236" y="4231555"/>
            <a:ext cx="252238" cy="252238"/>
          </a:xfrm>
          <a:prstGeom prst="rect">
            <a:avLst/>
          </a:prstGeom>
        </p:spPr>
      </p:pic>
      <p:pic>
        <p:nvPicPr>
          <p:cNvPr id="33" name="Picture 12" descr="pilota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81072" y="3245239"/>
            <a:ext cx="338365" cy="32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uva 7" descr="A4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44905" y="4766606"/>
            <a:ext cx="252238" cy="252238"/>
          </a:xfrm>
          <a:prstGeom prst="rect">
            <a:avLst/>
          </a:prstGeom>
        </p:spPr>
      </p:pic>
      <p:pic>
        <p:nvPicPr>
          <p:cNvPr id="10" name="Kuva 9" descr="A3.png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58568" y="3334954"/>
            <a:ext cx="252238" cy="252238"/>
          </a:xfrm>
          <a:prstGeom prst="rect">
            <a:avLst/>
          </a:prstGeom>
        </p:spPr>
      </p:pic>
      <p:pic>
        <p:nvPicPr>
          <p:cNvPr id="12" name="Kuva 11" descr="A5.png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29729" y="3970299"/>
            <a:ext cx="252238" cy="252238"/>
          </a:xfrm>
          <a:prstGeom prst="rect">
            <a:avLst/>
          </a:prstGeom>
        </p:spPr>
      </p:pic>
      <p:pic>
        <p:nvPicPr>
          <p:cNvPr id="13" name="Kuva 12" descr="B1.png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57557" y="4276165"/>
            <a:ext cx="252238" cy="252238"/>
          </a:xfrm>
          <a:prstGeom prst="rect">
            <a:avLst/>
          </a:prstGeom>
        </p:spPr>
      </p:pic>
      <p:pic>
        <p:nvPicPr>
          <p:cNvPr id="14" name="Kuva 13" descr="B5.pn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7491" y="4098595"/>
            <a:ext cx="252238" cy="252238"/>
          </a:xfrm>
          <a:prstGeom prst="rect">
            <a:avLst/>
          </a:prstGeom>
        </p:spPr>
      </p:pic>
      <p:pic>
        <p:nvPicPr>
          <p:cNvPr id="15" name="Kuva 14" descr="B3.png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41835" y="4350833"/>
            <a:ext cx="252238" cy="252238"/>
          </a:xfrm>
          <a:prstGeom prst="rect">
            <a:avLst/>
          </a:prstGeom>
        </p:spPr>
      </p:pic>
      <p:pic>
        <p:nvPicPr>
          <p:cNvPr id="16" name="Kuva 15" descr="B2.png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5253" y="4631710"/>
            <a:ext cx="252238" cy="252238"/>
          </a:xfrm>
          <a:prstGeom prst="rect">
            <a:avLst/>
          </a:prstGeom>
        </p:spPr>
      </p:pic>
      <p:pic>
        <p:nvPicPr>
          <p:cNvPr id="17" name="Kuva 16" descr="B4.png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67199" y="3533800"/>
            <a:ext cx="252238" cy="252238"/>
          </a:xfrm>
          <a:prstGeom prst="rect">
            <a:avLst/>
          </a:prstGeom>
        </p:spPr>
      </p:pic>
      <p:cxnSp>
        <p:nvCxnSpPr>
          <p:cNvPr id="21" name="Suora nuoliyhdysviiva 30"/>
          <p:cNvCxnSpPr>
            <a:cxnSpLocks noChangeShapeType="1"/>
          </p:cNvCxnSpPr>
          <p:nvPr/>
        </p:nvCxnSpPr>
        <p:spPr bwMode="auto">
          <a:xfrm flipH="1" flipV="1">
            <a:off x="1677491" y="5018844"/>
            <a:ext cx="564344" cy="402975"/>
          </a:xfrm>
          <a:prstGeom prst="straightConnector1">
            <a:avLst/>
          </a:prstGeom>
          <a:noFill/>
          <a:ln w="38100" cmpd="sng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2" name="Suora nuoliyhdysviiva 30"/>
          <p:cNvCxnSpPr>
            <a:cxnSpLocks noChangeShapeType="1"/>
          </p:cNvCxnSpPr>
          <p:nvPr/>
        </p:nvCxnSpPr>
        <p:spPr bwMode="auto">
          <a:xfrm flipH="1" flipV="1">
            <a:off x="2204355" y="4577540"/>
            <a:ext cx="126119" cy="821838"/>
          </a:xfrm>
          <a:prstGeom prst="straightConnector1">
            <a:avLst/>
          </a:prstGeom>
          <a:noFill/>
          <a:ln w="38100" cmpd="sng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5" name="Suora nuoliyhdysviiva 30"/>
          <p:cNvCxnSpPr>
            <a:cxnSpLocks noChangeShapeType="1"/>
          </p:cNvCxnSpPr>
          <p:nvPr/>
        </p:nvCxnSpPr>
        <p:spPr bwMode="auto">
          <a:xfrm>
            <a:off x="1304728" y="3773916"/>
            <a:ext cx="440177" cy="322502"/>
          </a:xfrm>
          <a:prstGeom prst="straightConnector1">
            <a:avLst/>
          </a:prstGeom>
          <a:noFill/>
          <a:ln w="38100" cmpd="sng" algn="ctr">
            <a:solidFill>
              <a:srgbClr val="0070C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8" name="Suora nuoliyhdysviiva 30"/>
          <p:cNvCxnSpPr>
            <a:cxnSpLocks noChangeShapeType="1"/>
          </p:cNvCxnSpPr>
          <p:nvPr/>
        </p:nvCxnSpPr>
        <p:spPr bwMode="auto">
          <a:xfrm>
            <a:off x="1255586" y="3796906"/>
            <a:ext cx="361643" cy="806165"/>
          </a:xfrm>
          <a:prstGeom prst="straightConnector1">
            <a:avLst/>
          </a:prstGeom>
          <a:noFill/>
          <a:ln w="38100" cmpd="sng" algn="ctr">
            <a:solidFill>
              <a:srgbClr val="0070C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31" name="Suora nuoliyhdysviiva 30"/>
          <p:cNvCxnSpPr>
            <a:cxnSpLocks noChangeShapeType="1"/>
          </p:cNvCxnSpPr>
          <p:nvPr/>
        </p:nvCxnSpPr>
        <p:spPr bwMode="auto">
          <a:xfrm flipH="1">
            <a:off x="2944730" y="3451414"/>
            <a:ext cx="768316" cy="169538"/>
          </a:xfrm>
          <a:prstGeom prst="straightConnector1">
            <a:avLst/>
          </a:prstGeom>
          <a:noFill/>
          <a:ln w="38100" cmpd="sng" algn="ctr">
            <a:solidFill>
              <a:srgbClr val="0070C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32" name="Suora nuoliyhdysviiva 30"/>
          <p:cNvCxnSpPr>
            <a:cxnSpLocks noChangeShapeType="1"/>
          </p:cNvCxnSpPr>
          <p:nvPr/>
        </p:nvCxnSpPr>
        <p:spPr bwMode="auto">
          <a:xfrm flipH="1">
            <a:off x="2399732" y="3510252"/>
            <a:ext cx="1356013" cy="765913"/>
          </a:xfrm>
          <a:prstGeom prst="straightConnector1">
            <a:avLst/>
          </a:prstGeom>
          <a:noFill/>
          <a:ln w="38100" cmpd="sng" algn="ctr">
            <a:solidFill>
              <a:srgbClr val="0070C0"/>
            </a:solidFill>
            <a:prstDash val="solid"/>
            <a:round/>
            <a:headEnd type="none"/>
            <a:tailEnd type="triangle" w="med" len="med"/>
          </a:ln>
        </p:spPr>
      </p:cxnSp>
      <p:sp>
        <p:nvSpPr>
          <p:cNvPr id="29" name="Ellipsi 28"/>
          <p:cNvSpPr/>
          <p:nvPr/>
        </p:nvSpPr>
        <p:spPr>
          <a:xfrm>
            <a:off x="3077000" y="4002741"/>
            <a:ext cx="797431" cy="763865"/>
          </a:xfrm>
          <a:prstGeom prst="ellipse">
            <a:avLst/>
          </a:prstGeom>
          <a:solidFill>
            <a:srgbClr val="7030A0">
              <a:alpha val="3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344" name="Tekstiruutu 57343"/>
          <p:cNvSpPr txBox="1"/>
          <p:nvPr/>
        </p:nvSpPr>
        <p:spPr>
          <a:xfrm>
            <a:off x="3346111" y="4045332"/>
            <a:ext cx="40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aseline="30000" dirty="0">
                <a:solidFill>
                  <a:srgbClr val="FF0000"/>
                </a:solidFill>
                <a:latin typeface="Fiba"/>
                <a:cs typeface="Fiba"/>
              </a:rPr>
              <a:t>(1)</a:t>
            </a:r>
            <a:endParaRPr lang="fi-FI" sz="2400" dirty="0"/>
          </a:p>
        </p:txBody>
      </p:sp>
      <p:sp>
        <p:nvSpPr>
          <p:cNvPr id="27" name="Tekstiruutu 26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page 210-2112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805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36" y="1630750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34" name="Kuva 33" descr="Trail.png"/>
          <p:cNvPicPr>
            <a:picLocks noChangeAspect="1"/>
          </p:cNvPicPr>
          <p:nvPr/>
        </p:nvPicPr>
        <p:blipFill>
          <a:blip r:embed="rId4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7805087">
            <a:off x="3842301" y="5007112"/>
            <a:ext cx="463734" cy="395998"/>
          </a:xfrm>
          <a:prstGeom prst="rect">
            <a:avLst/>
          </a:prstGeom>
        </p:spPr>
      </p:pic>
      <p:pic>
        <p:nvPicPr>
          <p:cNvPr id="36" name="Kuva 35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196261">
            <a:off x="403133" y="4683652"/>
            <a:ext cx="463734" cy="395998"/>
          </a:xfrm>
          <a:prstGeom prst="rect">
            <a:avLst/>
          </a:prstGeom>
        </p:spPr>
      </p:pic>
      <p:pic>
        <p:nvPicPr>
          <p:cNvPr id="37" name="Picture 12" descr="pilota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18763" y="3904665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Kuva 37" descr="Center.png"/>
          <p:cNvPicPr>
            <a:picLocks noChangeAspect="1"/>
          </p:cNvPicPr>
          <p:nvPr/>
        </p:nvPicPr>
        <p:blipFill>
          <a:blip r:embed="rId7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1027249">
            <a:off x="2348773" y="2897161"/>
            <a:ext cx="463734" cy="395998"/>
          </a:xfrm>
          <a:prstGeom prst="rect">
            <a:avLst/>
          </a:prstGeom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472036" y="2825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Fouls / switch - foul on the frontcourt 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957580" y="1469968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 smtClean="0">
                <a:latin typeface="Fiba"/>
                <a:cs typeface="Fiba"/>
              </a:rPr>
              <a:t>Double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whistle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by</a:t>
            </a:r>
            <a:r>
              <a:rPr lang="fi-FI" sz="2400" dirty="0" smtClean="0">
                <a:latin typeface="Fiba"/>
                <a:cs typeface="Fiba"/>
              </a:rPr>
              <a:t> center &amp; </a:t>
            </a:r>
            <a:r>
              <a:rPr lang="fi-FI" sz="2400" dirty="0" err="1" smtClean="0">
                <a:latin typeface="Fiba"/>
                <a:cs typeface="Fiba"/>
              </a:rPr>
              <a:t>trail</a:t>
            </a:r>
            <a:endParaRPr lang="fi-FI" sz="2400" dirty="0" smtClean="0">
              <a:latin typeface="Fiba"/>
              <a:cs typeface="Fiba"/>
            </a:endParaRPr>
          </a:p>
          <a:p>
            <a:r>
              <a:rPr lang="fi-FI" sz="2400" dirty="0" smtClean="0">
                <a:latin typeface="Fiba"/>
                <a:cs typeface="Fiba"/>
              </a:rPr>
              <a:t>Referee on the </a:t>
            </a:r>
            <a:r>
              <a:rPr lang="fi-FI" sz="2400" dirty="0" err="1" smtClean="0">
                <a:latin typeface="Fiba"/>
                <a:cs typeface="Fiba"/>
              </a:rPr>
              <a:t>opposite</a:t>
            </a:r>
            <a:r>
              <a:rPr lang="fi-FI" sz="2400" dirty="0" smtClean="0">
                <a:latin typeface="Fiba"/>
                <a:cs typeface="Fiba"/>
              </a:rPr>
              <a:t> side </a:t>
            </a:r>
            <a:r>
              <a:rPr lang="fi-FI" sz="2400" dirty="0" err="1" smtClean="0">
                <a:latin typeface="Fiba"/>
                <a:cs typeface="Fiba"/>
              </a:rPr>
              <a:t>reports</a:t>
            </a:r>
            <a:r>
              <a:rPr lang="fi-FI" sz="2400" dirty="0" smtClean="0">
                <a:latin typeface="Fiba"/>
                <a:cs typeface="Fiba"/>
              </a:rPr>
              <a:t> the </a:t>
            </a:r>
            <a:r>
              <a:rPr lang="fi-FI" sz="2400" dirty="0" err="1" smtClean="0">
                <a:latin typeface="Fiba"/>
                <a:cs typeface="Fiba"/>
              </a:rPr>
              <a:t>foul</a:t>
            </a:r>
            <a:endParaRPr lang="fi-FI" sz="2400" dirty="0">
              <a:latin typeface="Fiba"/>
              <a:cs typeface="Fiba"/>
            </a:endParaRPr>
          </a:p>
        </p:txBody>
      </p:sp>
      <p:pic>
        <p:nvPicPr>
          <p:cNvPr id="2" name="Kuva 1" descr="Whistle.jpg"/>
          <p:cNvPicPr>
            <a:picLocks noChangeAspect="1"/>
          </p:cNvPicPr>
          <p:nvPr/>
        </p:nvPicPr>
        <p:blipFill>
          <a:blip r:embed="rId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49202">
            <a:off x="3688519" y="5117811"/>
            <a:ext cx="285302" cy="285302"/>
          </a:xfrm>
          <a:prstGeom prst="rect">
            <a:avLst/>
          </a:prstGeom>
        </p:spPr>
      </p:pic>
      <p:cxnSp>
        <p:nvCxnSpPr>
          <p:cNvPr id="43" name="Suora nuoliyhdysviiva 42"/>
          <p:cNvCxnSpPr/>
          <p:nvPr/>
        </p:nvCxnSpPr>
        <p:spPr>
          <a:xfrm flipH="1" flipV="1">
            <a:off x="2825081" y="3216650"/>
            <a:ext cx="344839" cy="352297"/>
          </a:xfrm>
          <a:prstGeom prst="straightConnector1">
            <a:avLst/>
          </a:prstGeom>
          <a:ln w="57150" cmpd="sng">
            <a:solidFill>
              <a:srgbClr val="FF0000"/>
            </a:solidFill>
            <a:prstDash val="sysDash"/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4" name="Kuva 43" descr="Whistle.jpg"/>
          <p:cNvPicPr>
            <a:picLocks noChangeAspect="1"/>
          </p:cNvPicPr>
          <p:nvPr/>
        </p:nvPicPr>
        <p:blipFill>
          <a:blip r:embed="rId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49202">
            <a:off x="2271095" y="3208114"/>
            <a:ext cx="285302" cy="285302"/>
          </a:xfrm>
          <a:prstGeom prst="rect">
            <a:avLst/>
          </a:prstGeom>
        </p:spPr>
      </p:pic>
      <p:cxnSp>
        <p:nvCxnSpPr>
          <p:cNvPr id="15" name="Suora nuoliyhdysviiva 14"/>
          <p:cNvCxnSpPr/>
          <p:nvPr/>
        </p:nvCxnSpPr>
        <p:spPr>
          <a:xfrm flipH="1">
            <a:off x="3221320" y="3264763"/>
            <a:ext cx="568659" cy="253711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ysDash"/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nuoliyhdysviiva 17"/>
          <p:cNvCxnSpPr/>
          <p:nvPr/>
        </p:nvCxnSpPr>
        <p:spPr>
          <a:xfrm flipV="1">
            <a:off x="2721736" y="5263001"/>
            <a:ext cx="833720" cy="60559"/>
          </a:xfrm>
          <a:prstGeom prst="straightConnector1">
            <a:avLst/>
          </a:prstGeom>
          <a:ln w="57150" cmpd="sng">
            <a:solidFill>
              <a:srgbClr val="FF0000"/>
            </a:solidFill>
            <a:prstDash val="sysDash"/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Kuva 13" descr="Center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50569">
            <a:off x="2098858" y="5183731"/>
            <a:ext cx="463734" cy="395998"/>
          </a:xfrm>
          <a:prstGeom prst="rect">
            <a:avLst/>
          </a:prstGeom>
        </p:spPr>
      </p:pic>
      <p:pic>
        <p:nvPicPr>
          <p:cNvPr id="17" name="Kuva 16" descr="Trail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166989">
            <a:off x="3903153" y="2947307"/>
            <a:ext cx="463734" cy="395998"/>
          </a:xfrm>
          <a:prstGeom prst="rect">
            <a:avLst/>
          </a:prstGeom>
        </p:spPr>
      </p:pic>
      <p:sp>
        <p:nvSpPr>
          <p:cNvPr id="19" name="Tekstiruutu 18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page 213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05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36" y="1630750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cxnSp>
        <p:nvCxnSpPr>
          <p:cNvPr id="32" name="Suora nuoliyhdysviiva 31"/>
          <p:cNvCxnSpPr>
            <a:stCxn id="34" idx="1"/>
          </p:cNvCxnSpPr>
          <p:nvPr/>
        </p:nvCxnSpPr>
        <p:spPr>
          <a:xfrm>
            <a:off x="4352379" y="3452836"/>
            <a:ext cx="0" cy="418594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6" name="Kuva 35" descr="Lead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150052">
            <a:off x="758733" y="3088258"/>
            <a:ext cx="463734" cy="395998"/>
          </a:xfrm>
          <a:prstGeom prst="rect">
            <a:avLst/>
          </a:prstGeom>
        </p:spPr>
      </p:pic>
      <p:pic>
        <p:nvPicPr>
          <p:cNvPr id="37" name="Picture 12" descr="pilota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80640" y="3904665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Kuva 37" descr="Center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36007">
            <a:off x="2119010" y="5036877"/>
            <a:ext cx="463734" cy="395998"/>
          </a:xfrm>
          <a:prstGeom prst="rect">
            <a:avLst/>
          </a:prstGeom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472036" y="2825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Fouls / switch - foul on the frontcourt 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990600" y="1463595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 smtClean="0">
                <a:latin typeface="Fiba"/>
                <a:cs typeface="Fiba"/>
              </a:rPr>
              <a:t>Double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whistle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by</a:t>
            </a:r>
            <a:r>
              <a:rPr lang="fi-FI" sz="2400" dirty="0" smtClean="0">
                <a:latin typeface="Fiba"/>
                <a:cs typeface="Fiba"/>
              </a:rPr>
              <a:t> center &amp; </a:t>
            </a:r>
            <a:r>
              <a:rPr lang="fi-FI" sz="2400" dirty="0" err="1" smtClean="0">
                <a:latin typeface="Fiba"/>
                <a:cs typeface="Fiba"/>
              </a:rPr>
              <a:t>trail</a:t>
            </a:r>
            <a:endParaRPr lang="fi-FI" sz="2400" dirty="0" smtClean="0">
              <a:latin typeface="Fiba"/>
              <a:cs typeface="Fiba"/>
            </a:endParaRPr>
          </a:p>
          <a:p>
            <a:r>
              <a:rPr lang="fi-FI" sz="2400" dirty="0" smtClean="0">
                <a:latin typeface="Fiba"/>
                <a:cs typeface="Fiba"/>
              </a:rPr>
              <a:t>Referee on the </a:t>
            </a:r>
            <a:r>
              <a:rPr lang="fi-FI" sz="2400" dirty="0" err="1" smtClean="0">
                <a:latin typeface="Fiba"/>
                <a:cs typeface="Fiba"/>
              </a:rPr>
              <a:t>opposite</a:t>
            </a:r>
            <a:r>
              <a:rPr lang="fi-FI" sz="2400" dirty="0" smtClean="0">
                <a:latin typeface="Fiba"/>
                <a:cs typeface="Fiba"/>
              </a:rPr>
              <a:t> side </a:t>
            </a:r>
            <a:r>
              <a:rPr lang="fi-FI" sz="2400" dirty="0" err="1" smtClean="0">
                <a:latin typeface="Fiba"/>
                <a:cs typeface="Fiba"/>
              </a:rPr>
              <a:t>reports</a:t>
            </a:r>
            <a:r>
              <a:rPr lang="fi-FI" sz="2400" dirty="0" smtClean="0">
                <a:latin typeface="Fiba"/>
                <a:cs typeface="Fiba"/>
              </a:rPr>
              <a:t> the </a:t>
            </a:r>
            <a:r>
              <a:rPr lang="fi-FI" sz="2400" dirty="0" err="1" smtClean="0">
                <a:latin typeface="Fiba"/>
                <a:cs typeface="Fiba"/>
              </a:rPr>
              <a:t>foul</a:t>
            </a:r>
            <a:endParaRPr lang="fi-FI" sz="2400" dirty="0">
              <a:latin typeface="Fiba"/>
              <a:cs typeface="Fiba"/>
            </a:endParaRPr>
          </a:p>
        </p:txBody>
      </p:sp>
      <p:cxnSp>
        <p:nvCxnSpPr>
          <p:cNvPr id="43" name="Suora nuoliyhdysviiva 42"/>
          <p:cNvCxnSpPr/>
          <p:nvPr/>
        </p:nvCxnSpPr>
        <p:spPr>
          <a:xfrm flipH="1" flipV="1">
            <a:off x="3606800" y="3003566"/>
            <a:ext cx="470607" cy="765794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4" name="Kuva 43" descr="Whistle.jpg"/>
          <p:cNvPicPr>
            <a:picLocks noChangeAspect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49202">
            <a:off x="2125037" y="4923483"/>
            <a:ext cx="285302" cy="285302"/>
          </a:xfrm>
          <a:prstGeom prst="rect">
            <a:avLst/>
          </a:prstGeom>
        </p:spPr>
      </p:pic>
      <p:pic>
        <p:nvPicPr>
          <p:cNvPr id="13" name="Kuva 12" descr="Trail.png"/>
          <p:cNvPicPr>
            <a:picLocks noChangeAspect="1"/>
          </p:cNvPicPr>
          <p:nvPr/>
        </p:nvPicPr>
        <p:blipFill>
          <a:blip r:embed="rId8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045790">
            <a:off x="3862442" y="2935034"/>
            <a:ext cx="463734" cy="395998"/>
          </a:xfrm>
          <a:prstGeom prst="rect">
            <a:avLst/>
          </a:prstGeom>
        </p:spPr>
      </p:pic>
      <p:pic>
        <p:nvPicPr>
          <p:cNvPr id="34" name="Kuva 33" descr="Trail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045790">
            <a:off x="3984540" y="3067023"/>
            <a:ext cx="463734" cy="395998"/>
          </a:xfrm>
          <a:prstGeom prst="rect">
            <a:avLst/>
          </a:prstGeom>
        </p:spPr>
      </p:pic>
      <p:pic>
        <p:nvPicPr>
          <p:cNvPr id="2" name="Kuva 1" descr="Whistle.jpg"/>
          <p:cNvPicPr>
            <a:picLocks noChangeAspect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49202">
            <a:off x="3822198" y="2886944"/>
            <a:ext cx="285302" cy="285302"/>
          </a:xfrm>
          <a:prstGeom prst="rect">
            <a:avLst/>
          </a:prstGeom>
        </p:spPr>
      </p:pic>
      <p:sp>
        <p:nvSpPr>
          <p:cNvPr id="14" name="Tekstiruutu 13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page 213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278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Kuva 34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36" y="1630750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cxnSp>
        <p:nvCxnSpPr>
          <p:cNvPr id="36" name="Suora nuoliyhdysviiva 35"/>
          <p:cNvCxnSpPr/>
          <p:nvPr/>
        </p:nvCxnSpPr>
        <p:spPr>
          <a:xfrm>
            <a:off x="7833360" y="3314198"/>
            <a:ext cx="357899" cy="1461002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ysDash"/>
            <a:headEnd type="triangl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7" name="Kuva 36" descr="Trail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457426">
            <a:off x="7588148" y="2921354"/>
            <a:ext cx="463734" cy="395998"/>
          </a:xfrm>
          <a:prstGeom prst="rect">
            <a:avLst/>
          </a:prstGeom>
        </p:spPr>
      </p:pic>
      <p:pic>
        <p:nvPicPr>
          <p:cNvPr id="39" name="Kuva 38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130447">
            <a:off x="758732" y="3244461"/>
            <a:ext cx="463734" cy="395998"/>
          </a:xfrm>
          <a:prstGeom prst="rect">
            <a:avLst/>
          </a:prstGeom>
        </p:spPr>
      </p:pic>
      <p:pic>
        <p:nvPicPr>
          <p:cNvPr id="40" name="Picture 12" descr="pilota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7647" y="3314198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Kuva 40" descr="Center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4613" y="5156171"/>
            <a:ext cx="463734" cy="395998"/>
          </a:xfrm>
          <a:prstGeom prst="rect">
            <a:avLst/>
          </a:prstGeom>
        </p:spPr>
      </p:pic>
      <p:cxnSp>
        <p:nvCxnSpPr>
          <p:cNvPr id="42" name="Suora nuoliyhdysviiva 41"/>
          <p:cNvCxnSpPr/>
          <p:nvPr/>
        </p:nvCxnSpPr>
        <p:spPr>
          <a:xfrm flipH="1">
            <a:off x="5730240" y="3474720"/>
            <a:ext cx="483006" cy="436880"/>
          </a:xfrm>
          <a:prstGeom prst="straightConnector1">
            <a:avLst/>
          </a:prstGeom>
          <a:ln w="57150" cmpd="sng">
            <a:solidFill>
              <a:srgbClr val="FF0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uora nuoliyhdysviiva 42"/>
          <p:cNvCxnSpPr/>
          <p:nvPr/>
        </p:nvCxnSpPr>
        <p:spPr>
          <a:xfrm flipH="1" flipV="1">
            <a:off x="1509162" y="3339146"/>
            <a:ext cx="4093260" cy="572455"/>
          </a:xfrm>
          <a:prstGeom prst="straightConnector1">
            <a:avLst/>
          </a:prstGeom>
          <a:ln w="57150" cmpd="sng">
            <a:solidFill>
              <a:srgbClr val="3366FF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346" name="Title 1"/>
          <p:cNvSpPr txBox="1">
            <a:spLocks/>
          </p:cNvSpPr>
          <p:nvPr/>
        </p:nvSpPr>
        <p:spPr bwMode="auto">
          <a:xfrm>
            <a:off x="472036" y="2825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Fouls / switch - foul on the backcourt 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30" name="Tekstiruutu 29"/>
          <p:cNvSpPr txBox="1"/>
          <p:nvPr/>
        </p:nvSpPr>
        <p:spPr>
          <a:xfrm>
            <a:off x="990601" y="1459851"/>
            <a:ext cx="5222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Fiba"/>
                <a:cs typeface="Fiba"/>
              </a:rPr>
              <a:t>NO LONG </a:t>
            </a:r>
            <a:r>
              <a:rPr lang="fi-FI" sz="2400" dirty="0" smtClean="0">
                <a:latin typeface="Fiba"/>
                <a:cs typeface="Fiba"/>
              </a:rPr>
              <a:t>SWITCHES </a:t>
            </a:r>
            <a:endParaRPr lang="fi-FI" sz="2400" dirty="0">
              <a:latin typeface="Fiba"/>
              <a:cs typeface="Fiba"/>
            </a:endParaRPr>
          </a:p>
          <a:p>
            <a:r>
              <a:rPr lang="fi-FI" sz="2400" dirty="0" err="1" smtClean="0">
                <a:latin typeface="Fiba"/>
                <a:cs typeface="Fiba"/>
              </a:rPr>
              <a:t>Foul</a:t>
            </a:r>
            <a:r>
              <a:rPr lang="fi-FI" sz="2400" dirty="0" smtClean="0">
                <a:latin typeface="Fiba"/>
                <a:cs typeface="Fiba"/>
              </a:rPr>
              <a:t> on the </a:t>
            </a:r>
            <a:r>
              <a:rPr lang="fi-FI" sz="2400" dirty="0" err="1" smtClean="0">
                <a:latin typeface="Fiba"/>
                <a:cs typeface="Fiba"/>
              </a:rPr>
              <a:t>opposite</a:t>
            </a:r>
            <a:r>
              <a:rPr lang="fi-FI" sz="2400" dirty="0" smtClean="0">
                <a:latin typeface="Fiba"/>
                <a:cs typeface="Fiba"/>
              </a:rPr>
              <a:t> side </a:t>
            </a:r>
            <a:r>
              <a:rPr lang="fi-FI" sz="2400" dirty="0" err="1" smtClean="0">
                <a:latin typeface="Fiba"/>
                <a:cs typeface="Fiba"/>
              </a:rPr>
              <a:t>by</a:t>
            </a:r>
            <a:r>
              <a:rPr lang="fi-FI" sz="2400" dirty="0" smtClean="0">
                <a:latin typeface="Fiba"/>
                <a:cs typeface="Fiba"/>
              </a:rPr>
              <a:t> center</a:t>
            </a:r>
            <a:endParaRPr lang="fi-FI" sz="2400" dirty="0">
              <a:latin typeface="Fiba"/>
              <a:cs typeface="Fiba"/>
            </a:endParaRPr>
          </a:p>
        </p:txBody>
      </p:sp>
      <p:cxnSp>
        <p:nvCxnSpPr>
          <p:cNvPr id="45" name="Suora nuoliyhdysviiva 44"/>
          <p:cNvCxnSpPr/>
          <p:nvPr/>
        </p:nvCxnSpPr>
        <p:spPr>
          <a:xfrm flipH="1">
            <a:off x="2699342" y="5219208"/>
            <a:ext cx="1925794" cy="134962"/>
          </a:xfrm>
          <a:prstGeom prst="straightConnector1">
            <a:avLst/>
          </a:prstGeom>
          <a:ln w="57150" cmpd="sng">
            <a:solidFill>
              <a:srgbClr val="FF0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Kuva 13" descr="Center.png"/>
          <p:cNvPicPr>
            <a:picLocks noChangeAspect="1"/>
          </p:cNvPicPr>
          <p:nvPr/>
        </p:nvPicPr>
        <p:blipFill>
          <a:blip r:embed="rId7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6213246" y="2929719"/>
            <a:ext cx="463734" cy="395998"/>
          </a:xfrm>
          <a:prstGeom prst="rect">
            <a:avLst/>
          </a:prstGeom>
        </p:spPr>
      </p:pic>
      <p:pic>
        <p:nvPicPr>
          <p:cNvPr id="15" name="Kuva 14" descr="Lead.png"/>
          <p:cNvPicPr>
            <a:picLocks noChangeAspect="1"/>
          </p:cNvPicPr>
          <p:nvPr/>
        </p:nvPicPr>
        <p:blipFill>
          <a:blip r:embed="rId5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740487">
            <a:off x="8012304" y="4838068"/>
            <a:ext cx="463734" cy="395998"/>
          </a:xfrm>
          <a:prstGeom prst="rect">
            <a:avLst/>
          </a:prstGeom>
        </p:spPr>
      </p:pic>
      <p:pic>
        <p:nvPicPr>
          <p:cNvPr id="16" name="Kuva 15" descr="Trail.png"/>
          <p:cNvPicPr>
            <a:picLocks noChangeAspect="1"/>
          </p:cNvPicPr>
          <p:nvPr/>
        </p:nvPicPr>
        <p:blipFill>
          <a:blip r:embed="rId4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739365">
            <a:off x="4781212" y="5071834"/>
            <a:ext cx="463734" cy="395998"/>
          </a:xfrm>
          <a:prstGeom prst="rect">
            <a:avLst/>
          </a:prstGeom>
        </p:spPr>
      </p:pic>
      <p:pic>
        <p:nvPicPr>
          <p:cNvPr id="19" name="Kuva 18" descr="Whistle.jpg"/>
          <p:cNvPicPr>
            <a:picLocks noChangeAspect="1"/>
          </p:cNvPicPr>
          <p:nvPr/>
        </p:nvPicPr>
        <p:blipFill>
          <a:blip r:embed="rId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49202">
            <a:off x="6502862" y="3029600"/>
            <a:ext cx="285302" cy="285302"/>
          </a:xfrm>
          <a:prstGeom prst="rect">
            <a:avLst/>
          </a:prstGeom>
        </p:spPr>
      </p:pic>
      <p:sp>
        <p:nvSpPr>
          <p:cNvPr id="17" name="Tekstiruutu 16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</a:t>
            </a:r>
            <a:r>
              <a:rPr lang="en-GB" smtClean="0"/>
              <a:t>page 214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623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Kuva 32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36" y="1477331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cxnSp>
        <p:nvCxnSpPr>
          <p:cNvPr id="35" name="Suora nuoliyhdysviiva 34"/>
          <p:cNvCxnSpPr/>
          <p:nvPr/>
        </p:nvCxnSpPr>
        <p:spPr>
          <a:xfrm>
            <a:off x="7912180" y="3334673"/>
            <a:ext cx="337740" cy="1602999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 flipH="1" flipV="1">
            <a:off x="5970720" y="4937672"/>
            <a:ext cx="374638" cy="1"/>
          </a:xfrm>
          <a:prstGeom prst="straightConnector1">
            <a:avLst/>
          </a:prstGeom>
          <a:ln w="57150" cmpd="sng">
            <a:solidFill>
              <a:srgbClr val="FF0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0" name="Kuva 39" descr="Trail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8147958" y="4983424"/>
            <a:ext cx="463734" cy="395998"/>
          </a:xfrm>
          <a:prstGeom prst="rect">
            <a:avLst/>
          </a:prstGeom>
        </p:spPr>
      </p:pic>
      <p:pic>
        <p:nvPicPr>
          <p:cNvPr id="41" name="Kuva 40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430876">
            <a:off x="355414" y="4690504"/>
            <a:ext cx="463734" cy="395998"/>
          </a:xfrm>
          <a:prstGeom prst="rect">
            <a:avLst/>
          </a:prstGeom>
        </p:spPr>
      </p:pic>
      <p:pic>
        <p:nvPicPr>
          <p:cNvPr id="42" name="Picture 12" descr="pilota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42988" y="4555794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Kuva 42" descr="Center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972287">
            <a:off x="2275132" y="2724758"/>
            <a:ext cx="463734" cy="395998"/>
          </a:xfrm>
          <a:prstGeom prst="rect">
            <a:avLst/>
          </a:prstGeom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472036" y="2825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Fouls / switch - foul on the backcourt 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cxnSp>
        <p:nvCxnSpPr>
          <p:cNvPr id="38" name="Suora nuoliyhdysviiva 37"/>
          <p:cNvCxnSpPr/>
          <p:nvPr/>
        </p:nvCxnSpPr>
        <p:spPr>
          <a:xfrm flipH="1" flipV="1">
            <a:off x="2702560" y="2854960"/>
            <a:ext cx="3190241" cy="2082713"/>
          </a:xfrm>
          <a:prstGeom prst="straightConnector1">
            <a:avLst/>
          </a:prstGeom>
          <a:ln w="57150" cmpd="sng">
            <a:solidFill>
              <a:srgbClr val="FF0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kstiruutu 10"/>
          <p:cNvSpPr txBox="1"/>
          <p:nvPr/>
        </p:nvSpPr>
        <p:spPr>
          <a:xfrm>
            <a:off x="990600" y="1511300"/>
            <a:ext cx="5222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Fiba"/>
                <a:cs typeface="Fiba"/>
              </a:rPr>
              <a:t>NO LONG </a:t>
            </a:r>
            <a:r>
              <a:rPr lang="fi-FI" sz="2400" dirty="0" smtClean="0">
                <a:latin typeface="Fiba"/>
                <a:cs typeface="Fiba"/>
              </a:rPr>
              <a:t>SWITCHES </a:t>
            </a:r>
            <a:endParaRPr lang="fi-FI" sz="2400" dirty="0">
              <a:latin typeface="Fiba"/>
              <a:cs typeface="Fiba"/>
            </a:endParaRPr>
          </a:p>
          <a:p>
            <a:r>
              <a:rPr lang="fi-FI" sz="2400" dirty="0" err="1" smtClean="0">
                <a:latin typeface="Fiba"/>
                <a:cs typeface="Fiba"/>
              </a:rPr>
              <a:t>Foul</a:t>
            </a:r>
            <a:r>
              <a:rPr lang="fi-FI" sz="2400" dirty="0" smtClean="0">
                <a:latin typeface="Fiba"/>
                <a:cs typeface="Fiba"/>
              </a:rPr>
              <a:t> on the </a:t>
            </a:r>
            <a:r>
              <a:rPr lang="fi-FI" sz="2400" dirty="0" err="1" smtClean="0">
                <a:latin typeface="Fiba"/>
                <a:cs typeface="Fiba"/>
              </a:rPr>
              <a:t>table</a:t>
            </a:r>
            <a:r>
              <a:rPr lang="fi-FI" sz="2400" dirty="0" smtClean="0">
                <a:latin typeface="Fiba"/>
                <a:cs typeface="Fiba"/>
              </a:rPr>
              <a:t> side </a:t>
            </a:r>
            <a:r>
              <a:rPr lang="fi-FI" sz="2400" dirty="0" err="1" smtClean="0">
                <a:latin typeface="Fiba"/>
                <a:cs typeface="Fiba"/>
              </a:rPr>
              <a:t>by</a:t>
            </a:r>
            <a:r>
              <a:rPr lang="fi-FI" sz="2400" dirty="0" smtClean="0">
                <a:latin typeface="Fiba"/>
                <a:cs typeface="Fiba"/>
              </a:rPr>
              <a:t> center</a:t>
            </a:r>
            <a:endParaRPr lang="fi-FI" sz="2400" dirty="0">
              <a:latin typeface="Fiba"/>
              <a:cs typeface="Fiba"/>
            </a:endParaRPr>
          </a:p>
        </p:txBody>
      </p:sp>
      <p:cxnSp>
        <p:nvCxnSpPr>
          <p:cNvPr id="37" name="Suora nuoliyhdysviiva 36"/>
          <p:cNvCxnSpPr/>
          <p:nvPr/>
        </p:nvCxnSpPr>
        <p:spPr>
          <a:xfrm flipH="1">
            <a:off x="990600" y="3088640"/>
            <a:ext cx="3703320" cy="1737360"/>
          </a:xfrm>
          <a:prstGeom prst="straightConnector1">
            <a:avLst/>
          </a:prstGeom>
          <a:ln w="57150" cmpd="sng">
            <a:solidFill>
              <a:srgbClr val="3366FF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Kuva 13" descr="Center.png"/>
          <p:cNvPicPr>
            <a:picLocks noChangeAspect="1"/>
          </p:cNvPicPr>
          <p:nvPr/>
        </p:nvPicPr>
        <p:blipFill>
          <a:blip r:embed="rId7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74215" y="4826000"/>
            <a:ext cx="463734" cy="395998"/>
          </a:xfrm>
          <a:prstGeom prst="rect">
            <a:avLst/>
          </a:prstGeom>
        </p:spPr>
      </p:pic>
      <p:pic>
        <p:nvPicPr>
          <p:cNvPr id="15" name="Kuva 14" descr="Lead.png"/>
          <p:cNvPicPr>
            <a:picLocks noChangeAspect="1"/>
          </p:cNvPicPr>
          <p:nvPr/>
        </p:nvPicPr>
        <p:blipFill>
          <a:blip r:embed="rId5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098798">
            <a:off x="7738487" y="2840862"/>
            <a:ext cx="463734" cy="395998"/>
          </a:xfrm>
          <a:prstGeom prst="rect">
            <a:avLst/>
          </a:prstGeom>
        </p:spPr>
      </p:pic>
      <p:pic>
        <p:nvPicPr>
          <p:cNvPr id="16" name="Kuva 15" descr="Trail.png"/>
          <p:cNvPicPr>
            <a:picLocks noChangeAspect="1"/>
          </p:cNvPicPr>
          <p:nvPr/>
        </p:nvPicPr>
        <p:blipFill>
          <a:blip r:embed="rId4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704616">
            <a:off x="4835210" y="2891227"/>
            <a:ext cx="463734" cy="395998"/>
          </a:xfrm>
          <a:prstGeom prst="rect">
            <a:avLst/>
          </a:prstGeom>
        </p:spPr>
      </p:pic>
      <p:pic>
        <p:nvPicPr>
          <p:cNvPr id="21" name="Kuva 20" descr="Whistle.jpg"/>
          <p:cNvPicPr>
            <a:picLocks noChangeAspect="1"/>
          </p:cNvPicPr>
          <p:nvPr/>
        </p:nvPicPr>
        <p:blipFill>
          <a:blip r:embed="rId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49202">
            <a:off x="6337909" y="4923481"/>
            <a:ext cx="285302" cy="285302"/>
          </a:xfrm>
          <a:prstGeom prst="rect">
            <a:avLst/>
          </a:prstGeom>
        </p:spPr>
      </p:pic>
      <p:sp>
        <p:nvSpPr>
          <p:cNvPr id="17" name="Tekstiruutu 16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</a:t>
            </a:r>
            <a:r>
              <a:rPr lang="en-GB" smtClean="0"/>
              <a:t>page 214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384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Kuva 32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36" y="1680531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cxnSp>
        <p:nvCxnSpPr>
          <p:cNvPr id="34" name="Suora nuoliyhdysviiva 33"/>
          <p:cNvCxnSpPr/>
          <p:nvPr/>
        </p:nvCxnSpPr>
        <p:spPr>
          <a:xfrm>
            <a:off x="6431280" y="3413760"/>
            <a:ext cx="1656080" cy="1351280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6" name="Kuva 35" descr="Trail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353542">
            <a:off x="8086932" y="4642391"/>
            <a:ext cx="463734" cy="395998"/>
          </a:xfrm>
          <a:prstGeom prst="rect">
            <a:avLst/>
          </a:prstGeom>
        </p:spPr>
      </p:pic>
      <p:pic>
        <p:nvPicPr>
          <p:cNvPr id="37" name="Kuva 36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770842">
            <a:off x="292625" y="4882867"/>
            <a:ext cx="463734" cy="395998"/>
          </a:xfrm>
          <a:prstGeom prst="rect">
            <a:avLst/>
          </a:prstGeom>
        </p:spPr>
      </p:pic>
      <p:pic>
        <p:nvPicPr>
          <p:cNvPr id="40" name="Picture 12" descr="pilota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74496" y="4914931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Kuva 40" descr="Center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989138">
            <a:off x="2395904" y="2977556"/>
            <a:ext cx="463734" cy="395998"/>
          </a:xfrm>
          <a:prstGeom prst="rect">
            <a:avLst/>
          </a:prstGeom>
        </p:spPr>
      </p:pic>
      <p:cxnSp>
        <p:nvCxnSpPr>
          <p:cNvPr id="42" name="Suora nuoliyhdysviiva 41"/>
          <p:cNvCxnSpPr/>
          <p:nvPr/>
        </p:nvCxnSpPr>
        <p:spPr>
          <a:xfrm flipH="1" flipV="1">
            <a:off x="2907205" y="3200400"/>
            <a:ext cx="3781671" cy="1717040"/>
          </a:xfrm>
          <a:prstGeom prst="straightConnector1">
            <a:avLst/>
          </a:prstGeom>
          <a:ln w="57150" cmpd="sng">
            <a:solidFill>
              <a:srgbClr val="FF0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uora nuoliyhdysviiva 42"/>
          <p:cNvCxnSpPr/>
          <p:nvPr/>
        </p:nvCxnSpPr>
        <p:spPr>
          <a:xfrm flipH="1" flipV="1">
            <a:off x="690880" y="5130931"/>
            <a:ext cx="3873783" cy="126279"/>
          </a:xfrm>
          <a:prstGeom prst="straightConnector1">
            <a:avLst/>
          </a:prstGeom>
          <a:ln w="57150" cmpd="sng">
            <a:solidFill>
              <a:srgbClr val="3366FF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346" name="Title 1"/>
          <p:cNvSpPr txBox="1">
            <a:spLocks/>
          </p:cNvSpPr>
          <p:nvPr/>
        </p:nvSpPr>
        <p:spPr bwMode="auto">
          <a:xfrm>
            <a:off x="472036" y="2825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Fouls / switch - foul on the backcourt 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30" name="Tekstiruutu 29"/>
          <p:cNvSpPr txBox="1"/>
          <p:nvPr/>
        </p:nvSpPr>
        <p:spPr>
          <a:xfrm>
            <a:off x="990600" y="1612900"/>
            <a:ext cx="5222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Fiba"/>
                <a:cs typeface="Fiba"/>
              </a:rPr>
              <a:t>NO LONG </a:t>
            </a:r>
            <a:r>
              <a:rPr lang="fi-FI" sz="2400" dirty="0" smtClean="0">
                <a:latin typeface="Fiba"/>
                <a:cs typeface="Fiba"/>
              </a:rPr>
              <a:t>SWITCHES </a:t>
            </a:r>
            <a:endParaRPr lang="fi-FI" sz="2400" dirty="0">
              <a:latin typeface="Fiba"/>
              <a:cs typeface="Fiba"/>
            </a:endParaRPr>
          </a:p>
          <a:p>
            <a:r>
              <a:rPr lang="fi-FI" sz="2400" dirty="0" err="1" smtClean="0">
                <a:latin typeface="Fiba"/>
                <a:cs typeface="Fiba"/>
              </a:rPr>
              <a:t>Foul</a:t>
            </a:r>
            <a:r>
              <a:rPr lang="fi-FI" sz="2400" dirty="0" smtClean="0">
                <a:latin typeface="Fiba"/>
                <a:cs typeface="Fiba"/>
              </a:rPr>
              <a:t> on the </a:t>
            </a:r>
            <a:r>
              <a:rPr lang="fi-FI" sz="2400" dirty="0" err="1" smtClean="0">
                <a:latin typeface="Fiba"/>
                <a:cs typeface="Fiba"/>
              </a:rPr>
              <a:t>table</a:t>
            </a:r>
            <a:r>
              <a:rPr lang="fi-FI" sz="2400" dirty="0" smtClean="0">
                <a:latin typeface="Fiba"/>
                <a:cs typeface="Fiba"/>
              </a:rPr>
              <a:t> side </a:t>
            </a:r>
            <a:r>
              <a:rPr lang="fi-FI" sz="2400" dirty="0" err="1" smtClean="0">
                <a:latin typeface="Fiba"/>
                <a:cs typeface="Fiba"/>
              </a:rPr>
              <a:t>by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lead</a:t>
            </a:r>
            <a:endParaRPr lang="fi-FI" sz="2400" dirty="0">
              <a:latin typeface="Fiba"/>
              <a:cs typeface="Fiba"/>
            </a:endParaRPr>
          </a:p>
        </p:txBody>
      </p:sp>
      <p:cxnSp>
        <p:nvCxnSpPr>
          <p:cNvPr id="44" name="Suora nuoliyhdysviiva 43"/>
          <p:cNvCxnSpPr/>
          <p:nvPr/>
        </p:nvCxnSpPr>
        <p:spPr>
          <a:xfrm flipH="1">
            <a:off x="6807963" y="4917440"/>
            <a:ext cx="1186503" cy="0"/>
          </a:xfrm>
          <a:prstGeom prst="straightConnector1">
            <a:avLst/>
          </a:prstGeom>
          <a:ln w="57150" cmpd="sng">
            <a:solidFill>
              <a:srgbClr val="3366FF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Kuva 13" descr="Center.png"/>
          <p:cNvPicPr>
            <a:picLocks noChangeAspect="1"/>
          </p:cNvPicPr>
          <p:nvPr/>
        </p:nvPicPr>
        <p:blipFill>
          <a:blip r:embed="rId7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6062979" y="2924716"/>
            <a:ext cx="463734" cy="395998"/>
          </a:xfrm>
          <a:prstGeom prst="rect">
            <a:avLst/>
          </a:prstGeom>
        </p:spPr>
      </p:pic>
      <p:pic>
        <p:nvPicPr>
          <p:cNvPr id="15" name="Kuva 14" descr="Lead.png"/>
          <p:cNvPicPr>
            <a:picLocks noChangeAspect="1"/>
          </p:cNvPicPr>
          <p:nvPr/>
        </p:nvPicPr>
        <p:blipFill>
          <a:blip r:embed="rId5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216308">
            <a:off x="8007397" y="4939382"/>
            <a:ext cx="463734" cy="395998"/>
          </a:xfrm>
          <a:prstGeom prst="rect">
            <a:avLst/>
          </a:prstGeom>
        </p:spPr>
      </p:pic>
      <p:pic>
        <p:nvPicPr>
          <p:cNvPr id="16" name="Kuva 15" descr="Trail.png"/>
          <p:cNvPicPr>
            <a:picLocks noChangeAspect="1"/>
          </p:cNvPicPr>
          <p:nvPr/>
        </p:nvPicPr>
        <p:blipFill>
          <a:blip r:embed="rId4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739365">
            <a:off x="4760636" y="4964775"/>
            <a:ext cx="463734" cy="395998"/>
          </a:xfrm>
          <a:prstGeom prst="rect">
            <a:avLst/>
          </a:prstGeom>
        </p:spPr>
      </p:pic>
      <p:pic>
        <p:nvPicPr>
          <p:cNvPr id="19" name="Kuva 18" descr="Whistle.jpg"/>
          <p:cNvPicPr>
            <a:picLocks noChangeAspect="1"/>
          </p:cNvPicPr>
          <p:nvPr/>
        </p:nvPicPr>
        <p:blipFill>
          <a:blip r:embed="rId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49202">
            <a:off x="7851815" y="5020123"/>
            <a:ext cx="285302" cy="285302"/>
          </a:xfrm>
          <a:prstGeom prst="rect">
            <a:avLst/>
          </a:prstGeom>
        </p:spPr>
      </p:pic>
      <p:sp>
        <p:nvSpPr>
          <p:cNvPr id="17" name="Tekstiruutu 16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</a:t>
            </a:r>
            <a:r>
              <a:rPr lang="en-GB" smtClean="0"/>
              <a:t>page 214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310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Kuva 31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2036" y="1477331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472036" y="2825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Fouls / switch - foul on the backcourt 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cxnSp>
        <p:nvCxnSpPr>
          <p:cNvPr id="6" name="Suora nuoliyhdysviiva 5"/>
          <p:cNvCxnSpPr/>
          <p:nvPr/>
        </p:nvCxnSpPr>
        <p:spPr>
          <a:xfrm flipH="1">
            <a:off x="6356800" y="3322320"/>
            <a:ext cx="1271370" cy="831685"/>
          </a:xfrm>
          <a:prstGeom prst="straightConnector1">
            <a:avLst/>
          </a:prstGeom>
          <a:ln w="57150" cmpd="sng">
            <a:solidFill>
              <a:srgbClr val="3366FF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 flipV="1">
            <a:off x="6355795" y="3012973"/>
            <a:ext cx="1237835" cy="971251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uora nuoliyhdysviiva 37"/>
          <p:cNvCxnSpPr/>
          <p:nvPr/>
        </p:nvCxnSpPr>
        <p:spPr>
          <a:xfrm flipH="1">
            <a:off x="2750277" y="5230177"/>
            <a:ext cx="3396523" cy="22461"/>
          </a:xfrm>
          <a:prstGeom prst="straightConnector1">
            <a:avLst/>
          </a:prstGeom>
          <a:ln w="57150" cmpd="sng">
            <a:solidFill>
              <a:srgbClr val="FF0000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uora nuoliyhdysviiva 38"/>
          <p:cNvCxnSpPr/>
          <p:nvPr/>
        </p:nvCxnSpPr>
        <p:spPr>
          <a:xfrm flipH="1">
            <a:off x="1277222" y="2966719"/>
            <a:ext cx="3384644" cy="0"/>
          </a:xfrm>
          <a:prstGeom prst="straightConnector1">
            <a:avLst/>
          </a:prstGeom>
          <a:ln w="57150" cmpd="sng">
            <a:solidFill>
              <a:srgbClr val="3366FF"/>
            </a:solidFill>
            <a:prstDash val="sysDash"/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kstiruutu 10"/>
          <p:cNvSpPr txBox="1"/>
          <p:nvPr/>
        </p:nvSpPr>
        <p:spPr>
          <a:xfrm>
            <a:off x="990600" y="1409700"/>
            <a:ext cx="52226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latin typeface="Fiba"/>
                <a:cs typeface="Fiba"/>
              </a:rPr>
              <a:t>NO LONG SWITCHES </a:t>
            </a:r>
          </a:p>
          <a:p>
            <a:r>
              <a:rPr lang="fi-FI" sz="2400" dirty="0" err="1" smtClean="0">
                <a:latin typeface="Fiba"/>
                <a:cs typeface="Fiba"/>
              </a:rPr>
              <a:t>Foul</a:t>
            </a:r>
            <a:r>
              <a:rPr lang="fi-FI" sz="2400" dirty="0" smtClean="0">
                <a:latin typeface="Fiba"/>
                <a:cs typeface="Fiba"/>
              </a:rPr>
              <a:t> on the </a:t>
            </a:r>
            <a:r>
              <a:rPr lang="fi-FI" sz="2400" dirty="0" err="1" smtClean="0">
                <a:latin typeface="Fiba"/>
                <a:cs typeface="Fiba"/>
              </a:rPr>
              <a:t>opposite</a:t>
            </a:r>
            <a:r>
              <a:rPr lang="fi-FI" sz="2400" dirty="0" smtClean="0">
                <a:latin typeface="Fiba"/>
                <a:cs typeface="Fiba"/>
              </a:rPr>
              <a:t> side </a:t>
            </a:r>
            <a:r>
              <a:rPr lang="fi-FI" sz="2400" dirty="0" err="1" smtClean="0">
                <a:latin typeface="Fiba"/>
                <a:cs typeface="Fiba"/>
              </a:rPr>
              <a:t>by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lead</a:t>
            </a:r>
            <a:r>
              <a:rPr lang="fi-FI" sz="2400" dirty="0" smtClean="0">
                <a:latin typeface="Fiba"/>
                <a:cs typeface="Fiba"/>
              </a:rPr>
              <a:t> </a:t>
            </a:r>
            <a:endParaRPr lang="fi-FI" sz="2400" dirty="0">
              <a:latin typeface="Fiba"/>
              <a:cs typeface="Fiba"/>
            </a:endParaRPr>
          </a:p>
        </p:txBody>
      </p:sp>
      <p:pic>
        <p:nvPicPr>
          <p:cNvPr id="35" name="Picture 12" descr="pilota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1255" y="2891573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Kuva 33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3418389">
            <a:off x="7648636" y="2747765"/>
            <a:ext cx="463734" cy="395998"/>
          </a:xfrm>
          <a:prstGeom prst="rect">
            <a:avLst/>
          </a:prstGeom>
        </p:spPr>
      </p:pic>
      <p:pic>
        <p:nvPicPr>
          <p:cNvPr id="36" name="Kuva 35" descr="Center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4463" y="5032178"/>
            <a:ext cx="463734" cy="395998"/>
          </a:xfrm>
          <a:prstGeom prst="rect">
            <a:avLst/>
          </a:prstGeom>
        </p:spPr>
      </p:pic>
      <p:pic>
        <p:nvPicPr>
          <p:cNvPr id="21" name="Kuva 20" descr="Whistle.jpg"/>
          <p:cNvPicPr>
            <a:picLocks noChangeAspect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49202">
            <a:off x="7650069" y="3297732"/>
            <a:ext cx="285302" cy="285302"/>
          </a:xfrm>
          <a:prstGeom prst="rect">
            <a:avLst/>
          </a:prstGeom>
        </p:spPr>
      </p:pic>
      <p:pic>
        <p:nvPicPr>
          <p:cNvPr id="14" name="Kuva 13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853659">
            <a:off x="743888" y="2903125"/>
            <a:ext cx="463734" cy="395998"/>
          </a:xfrm>
          <a:prstGeom prst="rect">
            <a:avLst/>
          </a:prstGeom>
        </p:spPr>
      </p:pic>
      <p:pic>
        <p:nvPicPr>
          <p:cNvPr id="15" name="Kuva 14" descr="Center.png"/>
          <p:cNvPicPr>
            <a:picLocks noChangeAspect="1"/>
          </p:cNvPicPr>
          <p:nvPr/>
        </p:nvPicPr>
        <p:blipFill>
          <a:blip r:embed="rId6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3018" y="4939667"/>
            <a:ext cx="463734" cy="395998"/>
          </a:xfrm>
          <a:prstGeom prst="rect">
            <a:avLst/>
          </a:prstGeom>
        </p:spPr>
      </p:pic>
      <p:pic>
        <p:nvPicPr>
          <p:cNvPr id="16" name="Kuva 15" descr="Lead.png"/>
          <p:cNvPicPr>
            <a:picLocks noChangeAspect="1"/>
          </p:cNvPicPr>
          <p:nvPr/>
        </p:nvPicPr>
        <p:blipFill>
          <a:blip r:embed="rId5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098798">
            <a:off x="7814945" y="2997087"/>
            <a:ext cx="463734" cy="395998"/>
          </a:xfrm>
          <a:prstGeom prst="rect">
            <a:avLst/>
          </a:prstGeom>
        </p:spPr>
      </p:pic>
      <p:pic>
        <p:nvPicPr>
          <p:cNvPr id="17" name="Kuva 16" descr="Trail.png"/>
          <p:cNvPicPr>
            <a:picLocks noChangeAspect="1"/>
          </p:cNvPicPr>
          <p:nvPr/>
        </p:nvPicPr>
        <p:blipFill>
          <a:blip r:embed="rId8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704616">
            <a:off x="4680414" y="2902931"/>
            <a:ext cx="463734" cy="395998"/>
          </a:xfrm>
          <a:prstGeom prst="rect">
            <a:avLst/>
          </a:prstGeom>
        </p:spPr>
      </p:pic>
      <p:sp>
        <p:nvSpPr>
          <p:cNvPr id="18" name="Tekstiruutu 17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</a:t>
            </a:r>
            <a:r>
              <a:rPr lang="en-GB" smtClean="0"/>
              <a:t>page 214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28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6" y="1564406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136756" y="22161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3PO basic: </a:t>
            </a:r>
          </a:p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Last </a:t>
            </a:r>
            <a:r>
              <a:rPr lang="fr-CH" sz="2400" b="1" dirty="0" err="1" smtClean="0">
                <a:solidFill>
                  <a:schemeClr val="bg1"/>
                </a:solidFill>
                <a:latin typeface="Fiba"/>
                <a:cs typeface="Fiba"/>
              </a:rPr>
              <a:t>shot</a:t>
            </a:r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 – opposite </a:t>
            </a:r>
            <a:r>
              <a:rPr lang="fr-CH" sz="2400" b="1" dirty="0" err="1" smtClean="0">
                <a:solidFill>
                  <a:schemeClr val="bg1"/>
                </a:solidFill>
                <a:latin typeface="Fiba"/>
                <a:cs typeface="Fiba"/>
              </a:rPr>
              <a:t>side</a:t>
            </a:r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 referee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985520" y="1470660"/>
            <a:ext cx="714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 smtClean="0">
                <a:latin typeface="Fiba"/>
                <a:cs typeface="Fiba"/>
              </a:rPr>
              <a:t>Normally</a:t>
            </a:r>
            <a:r>
              <a:rPr lang="fi-FI" sz="2400" dirty="0" smtClean="0">
                <a:latin typeface="Fiba"/>
                <a:cs typeface="Fiba"/>
              </a:rPr>
              <a:t> referee on </a:t>
            </a:r>
            <a:r>
              <a:rPr lang="fi-FI" sz="2400" dirty="0" err="1" smtClean="0">
                <a:latin typeface="Fiba"/>
                <a:cs typeface="Fiba"/>
              </a:rPr>
              <a:t>the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opposite</a:t>
            </a:r>
            <a:r>
              <a:rPr lang="fi-FI" sz="2400" dirty="0" smtClean="0">
                <a:latin typeface="Fiba"/>
                <a:cs typeface="Fiba"/>
              </a:rPr>
              <a:t> side is </a:t>
            </a:r>
            <a:r>
              <a:rPr lang="fi-FI" sz="2400" dirty="0" err="1" smtClean="0">
                <a:latin typeface="Fiba"/>
                <a:cs typeface="Fiba"/>
              </a:rPr>
              <a:t>responsible</a:t>
            </a:r>
            <a:endParaRPr lang="fi-FI" sz="2400" dirty="0" smtClean="0">
              <a:latin typeface="Fiba"/>
              <a:cs typeface="Fiba"/>
            </a:endParaRPr>
          </a:p>
          <a:p>
            <a:r>
              <a:rPr lang="fi-FI" sz="2400" dirty="0" smtClean="0">
                <a:latin typeface="Fiba"/>
                <a:cs typeface="Fiba"/>
              </a:rPr>
              <a:t>For </a:t>
            </a:r>
            <a:r>
              <a:rPr lang="fi-FI" sz="2400" dirty="0" err="1" smtClean="0">
                <a:latin typeface="Fiba"/>
                <a:cs typeface="Fiba"/>
              </a:rPr>
              <a:t>the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last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shot</a:t>
            </a:r>
            <a:r>
              <a:rPr lang="fi-FI" sz="2400" dirty="0" smtClean="0">
                <a:latin typeface="Fiba"/>
                <a:cs typeface="Fiba"/>
              </a:rPr>
              <a:t> and </a:t>
            </a:r>
            <a:r>
              <a:rPr lang="fi-FI" sz="2400" dirty="0" err="1" smtClean="0">
                <a:latin typeface="Fiba"/>
                <a:cs typeface="Fiba"/>
              </a:rPr>
              <a:t>signal</a:t>
            </a:r>
            <a:endParaRPr lang="fi-FI" sz="2400" dirty="0" smtClean="0">
              <a:latin typeface="Fiba"/>
              <a:cs typeface="Fiba"/>
            </a:endParaRPr>
          </a:p>
        </p:txBody>
      </p:sp>
      <p:pic>
        <p:nvPicPr>
          <p:cNvPr id="3" name="Kuva 2" descr="Trail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885843">
            <a:off x="3753365" y="2961981"/>
            <a:ext cx="337258" cy="287996"/>
          </a:xfrm>
          <a:prstGeom prst="rect">
            <a:avLst/>
          </a:prstGeom>
        </p:spPr>
      </p:pic>
      <p:pic>
        <p:nvPicPr>
          <p:cNvPr id="4" name="Kuva 3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569714">
            <a:off x="906507" y="3172153"/>
            <a:ext cx="337257" cy="287995"/>
          </a:xfrm>
          <a:prstGeom prst="rect">
            <a:avLst/>
          </a:prstGeom>
        </p:spPr>
      </p:pic>
      <p:pic>
        <p:nvPicPr>
          <p:cNvPr id="5" name="Kuva 4" descr="Center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8710">
            <a:off x="2150813" y="5134200"/>
            <a:ext cx="337258" cy="287996"/>
          </a:xfrm>
          <a:prstGeom prst="rect">
            <a:avLst/>
          </a:prstGeom>
        </p:spPr>
      </p:pic>
      <p:pic>
        <p:nvPicPr>
          <p:cNvPr id="6" name="Kuva 5" descr="A1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7685" y="3077393"/>
            <a:ext cx="252238" cy="252238"/>
          </a:xfrm>
          <a:prstGeom prst="rect">
            <a:avLst/>
          </a:prstGeom>
        </p:spPr>
      </p:pic>
      <p:pic>
        <p:nvPicPr>
          <p:cNvPr id="7" name="Kuva 6" descr="A2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0003" y="3614318"/>
            <a:ext cx="252238" cy="252238"/>
          </a:xfrm>
          <a:prstGeom prst="rect">
            <a:avLst/>
          </a:prstGeom>
        </p:spPr>
      </p:pic>
      <p:pic>
        <p:nvPicPr>
          <p:cNvPr id="33" name="Picture 12" descr="pilota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1558" y="4428544"/>
            <a:ext cx="338365" cy="32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uva 7" descr="A4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201" y="4953749"/>
            <a:ext cx="252238" cy="252238"/>
          </a:xfrm>
          <a:prstGeom prst="rect">
            <a:avLst/>
          </a:prstGeom>
        </p:spPr>
      </p:pic>
      <p:pic>
        <p:nvPicPr>
          <p:cNvPr id="10" name="Kuva 9" descr="A3.png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5347" y="4420654"/>
            <a:ext cx="252238" cy="252238"/>
          </a:xfrm>
          <a:prstGeom prst="rect">
            <a:avLst/>
          </a:prstGeom>
        </p:spPr>
      </p:pic>
      <p:pic>
        <p:nvPicPr>
          <p:cNvPr id="12" name="Kuva 11" descr="A5.png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52836" y="3072700"/>
            <a:ext cx="252238" cy="252238"/>
          </a:xfrm>
          <a:prstGeom prst="rect">
            <a:avLst/>
          </a:prstGeom>
        </p:spPr>
      </p:pic>
      <p:pic>
        <p:nvPicPr>
          <p:cNvPr id="13" name="Kuva 12" descr="B1.png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8588" y="3105979"/>
            <a:ext cx="252238" cy="252238"/>
          </a:xfrm>
          <a:prstGeom prst="rect">
            <a:avLst/>
          </a:prstGeom>
        </p:spPr>
      </p:pic>
      <p:pic>
        <p:nvPicPr>
          <p:cNvPr id="14" name="Kuva 13" descr="B5.pn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0176" y="3362080"/>
            <a:ext cx="252238" cy="252238"/>
          </a:xfrm>
          <a:prstGeom prst="rect">
            <a:avLst/>
          </a:prstGeom>
        </p:spPr>
      </p:pic>
      <p:pic>
        <p:nvPicPr>
          <p:cNvPr id="15" name="Kuva 14" descr="B3.png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80015" y="3877945"/>
            <a:ext cx="252238" cy="252238"/>
          </a:xfrm>
          <a:prstGeom prst="rect">
            <a:avLst/>
          </a:prstGeom>
        </p:spPr>
      </p:pic>
      <p:pic>
        <p:nvPicPr>
          <p:cNvPr id="16" name="Kuva 15" descr="B2.png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7777" y="4409284"/>
            <a:ext cx="252238" cy="252238"/>
          </a:xfrm>
          <a:prstGeom prst="rect">
            <a:avLst/>
          </a:prstGeom>
        </p:spPr>
      </p:pic>
      <p:pic>
        <p:nvPicPr>
          <p:cNvPr id="17" name="Kuva 16" descr="B4.png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837" y="4590543"/>
            <a:ext cx="252238" cy="252238"/>
          </a:xfrm>
          <a:prstGeom prst="rect">
            <a:avLst/>
          </a:prstGeom>
        </p:spPr>
      </p:pic>
      <p:pic>
        <p:nvPicPr>
          <p:cNvPr id="2" name="Kuva 1"/>
          <p:cNvPicPr>
            <a:picLocks noChangeAspect="1"/>
          </p:cNvPicPr>
          <p:nvPr/>
        </p:nvPicPr>
        <p:blipFill>
          <a:blip r:embed="rId18" cstate="screen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5053619" y="3849754"/>
            <a:ext cx="1765381" cy="993027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 rotWithShape="1"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659" t="25359" r="11289" b="25902"/>
          <a:stretch/>
        </p:blipFill>
        <p:spPr>
          <a:xfrm>
            <a:off x="5207512" y="3232098"/>
            <a:ext cx="1574159" cy="616612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18" name="Ellipsi 17"/>
          <p:cNvSpPr/>
          <p:nvPr/>
        </p:nvSpPr>
        <p:spPr>
          <a:xfrm>
            <a:off x="3593577" y="2895806"/>
            <a:ext cx="606656" cy="5147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4" name="Suora yhdysviiva 23"/>
          <p:cNvCxnSpPr>
            <a:stCxn id="18" idx="5"/>
          </p:cNvCxnSpPr>
          <p:nvPr/>
        </p:nvCxnSpPr>
        <p:spPr>
          <a:xfrm>
            <a:off x="4111390" y="3335211"/>
            <a:ext cx="1096122" cy="513500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6" y="1564406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136756" y="22161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3PO basic: </a:t>
            </a:r>
          </a:p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Last </a:t>
            </a:r>
            <a:r>
              <a:rPr lang="fr-CH" sz="2400" b="1" dirty="0" err="1" smtClean="0">
                <a:solidFill>
                  <a:schemeClr val="bg1"/>
                </a:solidFill>
                <a:latin typeface="Fiba"/>
                <a:cs typeface="Fiba"/>
              </a:rPr>
              <a:t>shot</a:t>
            </a:r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 – table </a:t>
            </a:r>
            <a:r>
              <a:rPr lang="fr-CH" sz="2400" b="1" dirty="0" err="1" smtClean="0">
                <a:solidFill>
                  <a:schemeClr val="bg1"/>
                </a:solidFill>
                <a:latin typeface="Fiba"/>
                <a:cs typeface="Fiba"/>
              </a:rPr>
              <a:t>side</a:t>
            </a:r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 referee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314960" y="1470660"/>
            <a:ext cx="8265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latin typeface="Fiba"/>
                <a:cs typeface="Fiba"/>
              </a:rPr>
              <a:t>BUT IF referee is </a:t>
            </a:r>
            <a:r>
              <a:rPr lang="fi-FI" sz="2400" dirty="0" err="1" smtClean="0">
                <a:latin typeface="Fiba"/>
                <a:cs typeface="Fiba"/>
              </a:rPr>
              <a:t>engaged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with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another</a:t>
            </a:r>
            <a:r>
              <a:rPr lang="fi-FI" sz="2400" dirty="0" smtClean="0">
                <a:latin typeface="Fiba"/>
                <a:cs typeface="Fiba"/>
              </a:rPr>
              <a:t> play, in </a:t>
            </a:r>
            <a:r>
              <a:rPr lang="fi-FI" sz="2400" dirty="0" err="1" smtClean="0">
                <a:latin typeface="Fiba"/>
                <a:cs typeface="Fiba"/>
              </a:rPr>
              <a:t>which</a:t>
            </a:r>
            <a:r>
              <a:rPr lang="fi-FI" sz="2400" dirty="0" smtClean="0">
                <a:latin typeface="Fiba"/>
                <a:cs typeface="Fiba"/>
              </a:rPr>
              <a:t> case </a:t>
            </a:r>
            <a:r>
              <a:rPr lang="fi-FI" sz="2400" dirty="0" err="1" smtClean="0">
                <a:latin typeface="Fiba"/>
                <a:cs typeface="Fiba"/>
              </a:rPr>
              <a:t>the</a:t>
            </a:r>
            <a:r>
              <a:rPr lang="fi-FI" sz="2400" dirty="0" smtClean="0">
                <a:latin typeface="Fiba"/>
                <a:cs typeface="Fiba"/>
              </a:rPr>
              <a:t> referee on </a:t>
            </a:r>
            <a:r>
              <a:rPr lang="fi-FI" sz="2400" dirty="0" err="1" smtClean="0">
                <a:latin typeface="Fiba"/>
                <a:cs typeface="Fiba"/>
              </a:rPr>
              <a:t>the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table</a:t>
            </a:r>
            <a:r>
              <a:rPr lang="fi-FI" sz="2400" dirty="0" smtClean="0">
                <a:latin typeface="Fiba"/>
                <a:cs typeface="Fiba"/>
              </a:rPr>
              <a:t> side is </a:t>
            </a:r>
            <a:r>
              <a:rPr lang="fi-FI" sz="2400" dirty="0" err="1" smtClean="0">
                <a:latin typeface="Fiba"/>
                <a:cs typeface="Fiba"/>
              </a:rPr>
              <a:t>responsible</a:t>
            </a:r>
            <a:r>
              <a:rPr lang="fi-FI" sz="2400" dirty="0" smtClean="0">
                <a:latin typeface="Fiba"/>
                <a:cs typeface="Fiba"/>
              </a:rPr>
              <a:t> for </a:t>
            </a:r>
            <a:r>
              <a:rPr lang="fi-FI" sz="2400" dirty="0" err="1" smtClean="0">
                <a:latin typeface="Fiba"/>
                <a:cs typeface="Fiba"/>
              </a:rPr>
              <a:t>the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clock</a:t>
            </a:r>
            <a:r>
              <a:rPr lang="fi-FI" sz="2400" dirty="0" smtClean="0">
                <a:latin typeface="Fiba"/>
                <a:cs typeface="Fiba"/>
              </a:rPr>
              <a:t>. </a:t>
            </a:r>
          </a:p>
        </p:txBody>
      </p:sp>
      <p:pic>
        <p:nvPicPr>
          <p:cNvPr id="3" name="Kuva 2" descr="Trail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345172">
            <a:off x="4062986" y="3124487"/>
            <a:ext cx="337258" cy="287996"/>
          </a:xfrm>
          <a:prstGeom prst="rect">
            <a:avLst/>
          </a:prstGeom>
        </p:spPr>
      </p:pic>
      <p:pic>
        <p:nvPicPr>
          <p:cNvPr id="4" name="Kuva 3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569714">
            <a:off x="906507" y="3172153"/>
            <a:ext cx="337257" cy="287995"/>
          </a:xfrm>
          <a:prstGeom prst="rect">
            <a:avLst/>
          </a:prstGeom>
        </p:spPr>
      </p:pic>
      <p:pic>
        <p:nvPicPr>
          <p:cNvPr id="5" name="Kuva 4" descr="Center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8710">
            <a:off x="2150813" y="5134200"/>
            <a:ext cx="337258" cy="287996"/>
          </a:xfrm>
          <a:prstGeom prst="rect">
            <a:avLst/>
          </a:prstGeom>
        </p:spPr>
      </p:pic>
      <p:pic>
        <p:nvPicPr>
          <p:cNvPr id="6" name="Kuva 5" descr="A1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7685" y="3077393"/>
            <a:ext cx="252238" cy="252238"/>
          </a:xfrm>
          <a:prstGeom prst="rect">
            <a:avLst/>
          </a:prstGeom>
        </p:spPr>
      </p:pic>
      <p:pic>
        <p:nvPicPr>
          <p:cNvPr id="7" name="Kuva 6" descr="A2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6017" y="4134171"/>
            <a:ext cx="252238" cy="252238"/>
          </a:xfrm>
          <a:prstGeom prst="rect">
            <a:avLst/>
          </a:prstGeom>
        </p:spPr>
      </p:pic>
      <p:pic>
        <p:nvPicPr>
          <p:cNvPr id="33" name="Picture 12" descr="pilota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54914" y="3026146"/>
            <a:ext cx="338365" cy="32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uva 7" descr="A4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201" y="4953749"/>
            <a:ext cx="252238" cy="252238"/>
          </a:xfrm>
          <a:prstGeom prst="rect">
            <a:avLst/>
          </a:prstGeom>
        </p:spPr>
      </p:pic>
      <p:pic>
        <p:nvPicPr>
          <p:cNvPr id="10" name="Kuva 9" descr="A3.png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1633" y="4677886"/>
            <a:ext cx="252238" cy="252238"/>
          </a:xfrm>
          <a:prstGeom prst="rect">
            <a:avLst/>
          </a:prstGeom>
        </p:spPr>
      </p:pic>
      <p:pic>
        <p:nvPicPr>
          <p:cNvPr id="12" name="Kuva 11" descr="A5.png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52836" y="3072700"/>
            <a:ext cx="252238" cy="252238"/>
          </a:xfrm>
          <a:prstGeom prst="rect">
            <a:avLst/>
          </a:prstGeom>
        </p:spPr>
      </p:pic>
      <p:pic>
        <p:nvPicPr>
          <p:cNvPr id="13" name="Kuva 12" descr="B1.png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8588" y="3105979"/>
            <a:ext cx="252238" cy="252238"/>
          </a:xfrm>
          <a:prstGeom prst="rect">
            <a:avLst/>
          </a:prstGeom>
        </p:spPr>
      </p:pic>
      <p:pic>
        <p:nvPicPr>
          <p:cNvPr id="14" name="Kuva 13" descr="B5.pn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0176" y="3362080"/>
            <a:ext cx="252238" cy="252238"/>
          </a:xfrm>
          <a:prstGeom prst="rect">
            <a:avLst/>
          </a:prstGeom>
        </p:spPr>
      </p:pic>
      <p:pic>
        <p:nvPicPr>
          <p:cNvPr id="15" name="Kuva 14" descr="B3.png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2946" y="4200791"/>
            <a:ext cx="252238" cy="252238"/>
          </a:xfrm>
          <a:prstGeom prst="rect">
            <a:avLst/>
          </a:prstGeom>
        </p:spPr>
      </p:pic>
      <p:pic>
        <p:nvPicPr>
          <p:cNvPr id="16" name="Kuva 15" descr="B2.png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57926" y="4562991"/>
            <a:ext cx="252238" cy="252238"/>
          </a:xfrm>
          <a:prstGeom prst="rect">
            <a:avLst/>
          </a:prstGeom>
        </p:spPr>
      </p:pic>
      <p:pic>
        <p:nvPicPr>
          <p:cNvPr id="17" name="Kuva 16" descr="B4.png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1837" y="4590543"/>
            <a:ext cx="252238" cy="252238"/>
          </a:xfrm>
          <a:prstGeom prst="rect">
            <a:avLst/>
          </a:prstGeom>
        </p:spPr>
      </p:pic>
      <p:pic>
        <p:nvPicPr>
          <p:cNvPr id="2" name="Kuva 1"/>
          <p:cNvPicPr>
            <a:picLocks noChangeAspect="1"/>
          </p:cNvPicPr>
          <p:nvPr/>
        </p:nvPicPr>
        <p:blipFill>
          <a:blip r:embed="rId18" cstate="screen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5053619" y="3849754"/>
            <a:ext cx="1765381" cy="993027"/>
          </a:xfrm>
          <a:prstGeom prst="rect">
            <a:avLst/>
          </a:prstGeom>
          <a:ln>
            <a:noFill/>
          </a:ln>
        </p:spPr>
      </p:pic>
      <p:pic>
        <p:nvPicPr>
          <p:cNvPr id="9" name="Kuva 8"/>
          <p:cNvPicPr>
            <a:picLocks noChangeAspect="1"/>
          </p:cNvPicPr>
          <p:nvPr/>
        </p:nvPicPr>
        <p:blipFill rotWithShape="1"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659" t="25359" r="11289" b="25902"/>
          <a:stretch/>
        </p:blipFill>
        <p:spPr>
          <a:xfrm>
            <a:off x="5207512" y="3232098"/>
            <a:ext cx="1574159" cy="616612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18" name="Ellipsi 17"/>
          <p:cNvSpPr/>
          <p:nvPr/>
        </p:nvSpPr>
        <p:spPr>
          <a:xfrm>
            <a:off x="2016114" y="4988221"/>
            <a:ext cx="606656" cy="5147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0" name="Suora yhdysviiva 19"/>
          <p:cNvCxnSpPr/>
          <p:nvPr/>
        </p:nvCxnSpPr>
        <p:spPr>
          <a:xfrm flipV="1">
            <a:off x="2622770" y="3848710"/>
            <a:ext cx="2584742" cy="1357277"/>
          </a:xfrm>
          <a:prstGeom prst="line">
            <a:avLst/>
          </a:prstGeom>
          <a:ln w="127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073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 txBox="1">
            <a:spLocks/>
          </p:cNvSpPr>
          <p:nvPr/>
        </p:nvSpPr>
        <p:spPr bwMode="auto">
          <a:xfrm>
            <a:off x="472036" y="2825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Free throws – passive official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pic>
        <p:nvPicPr>
          <p:cNvPr id="2" name="Kuva 1" descr="Näyttökuva 2015-05-23 kello 7.59.03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170" y="1801515"/>
            <a:ext cx="7264400" cy="4457700"/>
          </a:xfrm>
          <a:prstGeom prst="rect">
            <a:avLst/>
          </a:prstGeom>
        </p:spPr>
      </p:pic>
      <p:sp>
        <p:nvSpPr>
          <p:cNvPr id="34" name="Tekstiruutu 33"/>
          <p:cNvSpPr txBox="1"/>
          <p:nvPr/>
        </p:nvSpPr>
        <p:spPr>
          <a:xfrm>
            <a:off x="5651501" y="1532582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latin typeface="Fiba"/>
                <a:cs typeface="Fiba"/>
              </a:rPr>
              <a:t>2po</a:t>
            </a:r>
            <a:endParaRPr lang="fi-FI" sz="2400" dirty="0">
              <a:latin typeface="Fiba"/>
              <a:cs typeface="Fiba"/>
            </a:endParaRPr>
          </a:p>
        </p:txBody>
      </p:sp>
      <p:sp>
        <p:nvSpPr>
          <p:cNvPr id="36" name="Tekstiruutu 35"/>
          <p:cNvSpPr txBox="1"/>
          <p:nvPr/>
        </p:nvSpPr>
        <p:spPr>
          <a:xfrm>
            <a:off x="6413501" y="1532582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Fiba"/>
                <a:cs typeface="Fiba"/>
              </a:rPr>
              <a:t>3</a:t>
            </a:r>
            <a:r>
              <a:rPr lang="fi-FI" sz="2400" dirty="0" smtClean="0">
                <a:latin typeface="Fiba"/>
                <a:cs typeface="Fiba"/>
              </a:rPr>
              <a:t>po</a:t>
            </a:r>
            <a:endParaRPr lang="fi-FI" sz="2400" dirty="0">
              <a:latin typeface="Fiba"/>
              <a:cs typeface="Fiba"/>
            </a:endParaRPr>
          </a:p>
        </p:txBody>
      </p:sp>
    </p:spTree>
    <p:extLst>
      <p:ext uri="{BB962C8B-B14F-4D97-AF65-F5344CB8AC3E}">
        <p14:creationId xmlns:p14="http://schemas.microsoft.com/office/powerpoint/2010/main" val="260216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495300" y="1513425"/>
            <a:ext cx="6913033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chemeClr val="bg1"/>
                </a:solidFill>
                <a:latin typeface="Fiba"/>
                <a:ea typeface="+mj-ea"/>
                <a:cs typeface="Fiba"/>
              </a:rPr>
              <a:t>3PO BASIC</a:t>
            </a: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495300" y="2079457"/>
            <a:ext cx="600868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50000"/>
              </a:spcAft>
              <a:buClr>
                <a:srgbClr val="B19E5F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Fiba" charset="0"/>
              <a:ea typeface="Fiba" charset="0"/>
              <a:cs typeface="Fiba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520700" y="2008725"/>
            <a:ext cx="6913033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Fiba"/>
                <a:ea typeface="+mj-ea"/>
                <a:cs typeface="Fiba"/>
              </a:rPr>
              <a:t>Part 1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dirty="0" smtClean="0">
              <a:solidFill>
                <a:schemeClr val="bg1"/>
              </a:solidFill>
              <a:latin typeface="Fiba"/>
              <a:ea typeface="+mj-ea"/>
              <a:cs typeface="Fiba"/>
            </a:endParaRPr>
          </a:p>
        </p:txBody>
      </p:sp>
    </p:spTree>
    <p:extLst>
      <p:ext uri="{BB962C8B-B14F-4D97-AF65-F5344CB8AC3E}">
        <p14:creationId xmlns:p14="http://schemas.microsoft.com/office/powerpoint/2010/main" val="272266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6" y="1300246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472036" y="21145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3PO basic: </a:t>
            </a:r>
          </a:p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Free throws – passive official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990600" y="1612900"/>
            <a:ext cx="7073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 smtClean="0">
                <a:latin typeface="Fiba"/>
                <a:cs typeface="Fiba"/>
              </a:rPr>
              <a:t>Signals</a:t>
            </a:r>
            <a:r>
              <a:rPr lang="fi-FI" sz="2400" dirty="0" smtClean="0">
                <a:latin typeface="Fiba"/>
                <a:cs typeface="Fiba"/>
              </a:rPr>
              <a:t> – center ONLY </a:t>
            </a:r>
            <a:r>
              <a:rPr lang="fi-FI" sz="2400" dirty="0" err="1" smtClean="0">
                <a:latin typeface="Fiba"/>
                <a:cs typeface="Fiba"/>
              </a:rPr>
              <a:t>indicates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number</a:t>
            </a:r>
            <a:r>
              <a:rPr lang="fi-FI" sz="2400" dirty="0" smtClean="0">
                <a:latin typeface="Fiba"/>
                <a:cs typeface="Fiba"/>
              </a:rPr>
              <a:t> of </a:t>
            </a:r>
            <a:r>
              <a:rPr lang="fi-FI" sz="2400" dirty="0" err="1" smtClean="0">
                <a:latin typeface="Fiba"/>
                <a:cs typeface="Fiba"/>
              </a:rPr>
              <a:t>freethrows</a:t>
            </a:r>
            <a:endParaRPr lang="fi-FI" sz="2400" dirty="0">
              <a:latin typeface="Fiba"/>
              <a:cs typeface="Fiba"/>
            </a:endParaRPr>
          </a:p>
        </p:txBody>
      </p:sp>
      <p:pic>
        <p:nvPicPr>
          <p:cNvPr id="2" name="Kuva 1" descr="Näyttökuva 2015-05-23 kello 7.59.03.png"/>
          <p:cNvPicPr>
            <a:picLocks noChangeAspect="1"/>
          </p:cNvPicPr>
          <p:nvPr/>
        </p:nvPicPr>
        <p:blipFill rotWithShape="1"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41966" y="3900398"/>
            <a:ext cx="2292248" cy="1060306"/>
          </a:xfrm>
          <a:prstGeom prst="rect">
            <a:avLst/>
          </a:prstGeom>
          <a:ln w="57150" cmpd="sng">
            <a:solidFill>
              <a:srgbClr val="FF0000"/>
            </a:solidFill>
          </a:ln>
        </p:spPr>
      </p:pic>
      <p:pic>
        <p:nvPicPr>
          <p:cNvPr id="3" name="Kuva 2" descr="Trail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3831303">
            <a:off x="3809853" y="2706509"/>
            <a:ext cx="463734" cy="395998"/>
          </a:xfrm>
          <a:prstGeom prst="rect">
            <a:avLst/>
          </a:prstGeom>
        </p:spPr>
      </p:pic>
      <p:pic>
        <p:nvPicPr>
          <p:cNvPr id="4" name="Kuva 3" descr="Lead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732969">
            <a:off x="1063620" y="3591131"/>
            <a:ext cx="463734" cy="395998"/>
          </a:xfrm>
          <a:prstGeom prst="rect">
            <a:avLst/>
          </a:prstGeom>
        </p:spPr>
      </p:pic>
      <p:pic>
        <p:nvPicPr>
          <p:cNvPr id="33" name="Picture 12" descr="pilota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89402" y="3629744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Kuva 4" descr="Center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79555">
            <a:off x="2121988" y="4810895"/>
            <a:ext cx="463734" cy="395998"/>
          </a:xfrm>
          <a:prstGeom prst="rect">
            <a:avLst/>
          </a:prstGeom>
        </p:spPr>
      </p:pic>
      <p:cxnSp>
        <p:nvCxnSpPr>
          <p:cNvPr id="9" name="Suora nuoliyhdysviiva 8"/>
          <p:cNvCxnSpPr>
            <a:endCxn id="5" idx="3"/>
          </p:cNvCxnSpPr>
          <p:nvPr/>
        </p:nvCxnSpPr>
        <p:spPr>
          <a:xfrm flipH="1">
            <a:off x="2585406" y="4297680"/>
            <a:ext cx="1756560" cy="7233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34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6" y="1564406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136756" y="22161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3PO basic: </a:t>
            </a:r>
          </a:p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Free throws – poSItions &amp; COVERAGE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985520" y="1470660"/>
            <a:ext cx="7142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 smtClean="0">
                <a:latin typeface="Fiba"/>
                <a:cs typeface="Fiba"/>
              </a:rPr>
              <a:t>Normal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positionS</a:t>
            </a:r>
            <a:r>
              <a:rPr lang="fi-FI" sz="2400" dirty="0" smtClean="0">
                <a:latin typeface="Fiba"/>
                <a:cs typeface="Fiba"/>
              </a:rPr>
              <a:t>:</a:t>
            </a:r>
          </a:p>
          <a:p>
            <a:r>
              <a:rPr lang="fi-FI" sz="2400" dirty="0" err="1" smtClean="0">
                <a:latin typeface="Fiba"/>
                <a:cs typeface="Fiba"/>
              </a:rPr>
              <a:t>free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throw</a:t>
            </a:r>
            <a:r>
              <a:rPr lang="fi-FI" sz="2400" dirty="0" smtClean="0">
                <a:latin typeface="Fiba"/>
                <a:cs typeface="Fiba"/>
              </a:rPr>
              <a:t> to </a:t>
            </a:r>
            <a:r>
              <a:rPr lang="fi-FI" sz="2400" dirty="0" err="1" smtClean="0">
                <a:latin typeface="Fiba"/>
                <a:cs typeface="Fiba"/>
              </a:rPr>
              <a:t>be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followed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more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free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throw(s</a:t>
            </a:r>
            <a:r>
              <a:rPr lang="fi-FI" sz="2400" dirty="0" smtClean="0">
                <a:latin typeface="Fiba"/>
                <a:cs typeface="Fiba"/>
              </a:rPr>
              <a:t>) </a:t>
            </a:r>
            <a:endParaRPr lang="fi-FI" sz="2400" dirty="0">
              <a:latin typeface="Fiba"/>
              <a:cs typeface="Fiba"/>
            </a:endParaRPr>
          </a:p>
        </p:txBody>
      </p:sp>
      <p:pic>
        <p:nvPicPr>
          <p:cNvPr id="3" name="Kuva 2" descr="Trail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885843">
            <a:off x="3753365" y="2961981"/>
            <a:ext cx="337258" cy="287996"/>
          </a:xfrm>
          <a:prstGeom prst="rect">
            <a:avLst/>
          </a:prstGeom>
        </p:spPr>
      </p:pic>
      <p:pic>
        <p:nvPicPr>
          <p:cNvPr id="4" name="Kuva 3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1245931" y="3316152"/>
            <a:ext cx="337257" cy="287995"/>
          </a:xfrm>
          <a:prstGeom prst="rect">
            <a:avLst/>
          </a:prstGeom>
        </p:spPr>
      </p:pic>
      <p:pic>
        <p:nvPicPr>
          <p:cNvPr id="5" name="Kuva 4" descr="Center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8710">
            <a:off x="2150813" y="5134200"/>
            <a:ext cx="337258" cy="287996"/>
          </a:xfrm>
          <a:prstGeom prst="rect">
            <a:avLst/>
          </a:prstGeom>
        </p:spPr>
      </p:pic>
      <p:pic>
        <p:nvPicPr>
          <p:cNvPr id="6" name="Kuva 5" descr="A1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9441" y="3372240"/>
            <a:ext cx="252238" cy="252238"/>
          </a:xfrm>
          <a:prstGeom prst="rect">
            <a:avLst/>
          </a:prstGeom>
        </p:spPr>
      </p:pic>
      <p:pic>
        <p:nvPicPr>
          <p:cNvPr id="7" name="Kuva 6" descr="A2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53940" y="3843744"/>
            <a:ext cx="252238" cy="252238"/>
          </a:xfrm>
          <a:prstGeom prst="rect">
            <a:avLst/>
          </a:prstGeom>
        </p:spPr>
      </p:pic>
      <p:pic>
        <p:nvPicPr>
          <p:cNvPr id="33" name="Picture 12" descr="pilota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5237" y="3702065"/>
            <a:ext cx="338365" cy="32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uva 7" descr="A4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2842" y="4522112"/>
            <a:ext cx="252238" cy="252238"/>
          </a:xfrm>
          <a:prstGeom prst="rect">
            <a:avLst/>
          </a:prstGeom>
        </p:spPr>
      </p:pic>
      <p:pic>
        <p:nvPicPr>
          <p:cNvPr id="10" name="Kuva 9" descr="A3.png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21039" y="4774350"/>
            <a:ext cx="252238" cy="252238"/>
          </a:xfrm>
          <a:prstGeom prst="rect">
            <a:avLst/>
          </a:prstGeom>
        </p:spPr>
      </p:pic>
      <p:pic>
        <p:nvPicPr>
          <p:cNvPr id="12" name="Kuva 11" descr="A5.png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83676" y="3449827"/>
            <a:ext cx="252238" cy="252238"/>
          </a:xfrm>
          <a:prstGeom prst="rect">
            <a:avLst/>
          </a:prstGeom>
        </p:spPr>
      </p:pic>
      <p:pic>
        <p:nvPicPr>
          <p:cNvPr id="13" name="Kuva 12" descr="B1.png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8258" y="4532272"/>
            <a:ext cx="252238" cy="252238"/>
          </a:xfrm>
          <a:prstGeom prst="rect">
            <a:avLst/>
          </a:prstGeom>
        </p:spPr>
      </p:pic>
      <p:pic>
        <p:nvPicPr>
          <p:cNvPr id="14" name="Kuva 13" descr="B5.pn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0176" y="3362080"/>
            <a:ext cx="252238" cy="252238"/>
          </a:xfrm>
          <a:prstGeom prst="rect">
            <a:avLst/>
          </a:prstGeom>
        </p:spPr>
      </p:pic>
      <p:pic>
        <p:nvPicPr>
          <p:cNvPr id="15" name="Kuva 14" descr="B3.png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2359" y="3372240"/>
            <a:ext cx="252238" cy="252238"/>
          </a:xfrm>
          <a:prstGeom prst="rect">
            <a:avLst/>
          </a:prstGeom>
        </p:spPr>
      </p:pic>
      <p:pic>
        <p:nvPicPr>
          <p:cNvPr id="16" name="Kuva 15" descr="B2.png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5761" y="4648231"/>
            <a:ext cx="252238" cy="252238"/>
          </a:xfrm>
          <a:prstGeom prst="rect">
            <a:avLst/>
          </a:prstGeom>
        </p:spPr>
      </p:pic>
      <p:pic>
        <p:nvPicPr>
          <p:cNvPr id="17" name="Kuva 16" descr="B4.png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31438" y="3197589"/>
            <a:ext cx="252238" cy="252238"/>
          </a:xfrm>
          <a:prstGeom prst="rect">
            <a:avLst/>
          </a:prstGeom>
        </p:spPr>
      </p:pic>
      <p:cxnSp>
        <p:nvCxnSpPr>
          <p:cNvPr id="21" name="Suora nuoliyhdysviiva 30"/>
          <p:cNvCxnSpPr>
            <a:cxnSpLocks noChangeShapeType="1"/>
          </p:cNvCxnSpPr>
          <p:nvPr/>
        </p:nvCxnSpPr>
        <p:spPr bwMode="auto">
          <a:xfrm flipV="1">
            <a:off x="2316795" y="4095982"/>
            <a:ext cx="180090" cy="983886"/>
          </a:xfrm>
          <a:prstGeom prst="straightConnector1">
            <a:avLst/>
          </a:prstGeom>
          <a:noFill/>
          <a:ln w="38100" cmpd="sng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08372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6" y="1564406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136756" y="2317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3PO basic:</a:t>
            </a:r>
          </a:p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Free throws – poSItions &amp; COVERAGE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985520" y="1470660"/>
            <a:ext cx="714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 smtClean="0">
                <a:latin typeface="Fiba"/>
                <a:cs typeface="Fiba"/>
              </a:rPr>
              <a:t>Normal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positionS</a:t>
            </a:r>
            <a:r>
              <a:rPr lang="fi-FI" sz="2400" dirty="0" smtClean="0">
                <a:latin typeface="Fiba"/>
                <a:cs typeface="Fiba"/>
              </a:rPr>
              <a:t>: </a:t>
            </a:r>
            <a:r>
              <a:rPr lang="fi-FI" sz="2400" dirty="0" err="1" smtClean="0">
                <a:latin typeface="Fiba"/>
                <a:cs typeface="Fiba"/>
              </a:rPr>
              <a:t>Last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free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throw</a:t>
            </a:r>
            <a:endParaRPr lang="fi-FI" sz="2400" dirty="0">
              <a:latin typeface="Fiba"/>
              <a:cs typeface="Fiba"/>
            </a:endParaRPr>
          </a:p>
        </p:txBody>
      </p:sp>
      <p:pic>
        <p:nvPicPr>
          <p:cNvPr id="3" name="Kuva 2" descr="Trail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885843">
            <a:off x="3921240" y="2932780"/>
            <a:ext cx="337258" cy="287996"/>
          </a:xfrm>
          <a:prstGeom prst="rect">
            <a:avLst/>
          </a:prstGeom>
        </p:spPr>
      </p:pic>
      <p:pic>
        <p:nvPicPr>
          <p:cNvPr id="4" name="Kuva 3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397989">
            <a:off x="948971" y="3136939"/>
            <a:ext cx="337257" cy="287995"/>
          </a:xfrm>
          <a:prstGeom prst="rect">
            <a:avLst/>
          </a:prstGeom>
        </p:spPr>
      </p:pic>
      <p:pic>
        <p:nvPicPr>
          <p:cNvPr id="5" name="Kuva 4" descr="Center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8710">
            <a:off x="2150813" y="5134200"/>
            <a:ext cx="337258" cy="287996"/>
          </a:xfrm>
          <a:prstGeom prst="rect">
            <a:avLst/>
          </a:prstGeom>
        </p:spPr>
      </p:pic>
      <p:pic>
        <p:nvPicPr>
          <p:cNvPr id="6" name="Kuva 5" descr="A1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9441" y="3372240"/>
            <a:ext cx="252238" cy="252238"/>
          </a:xfrm>
          <a:prstGeom prst="rect">
            <a:avLst/>
          </a:prstGeom>
        </p:spPr>
      </p:pic>
      <p:pic>
        <p:nvPicPr>
          <p:cNvPr id="7" name="Kuva 6" descr="A2.pn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53940" y="3843744"/>
            <a:ext cx="252238" cy="252238"/>
          </a:xfrm>
          <a:prstGeom prst="rect">
            <a:avLst/>
          </a:prstGeom>
        </p:spPr>
      </p:pic>
      <p:pic>
        <p:nvPicPr>
          <p:cNvPr id="33" name="Picture 12" descr="pilota"/>
          <p:cNvPicPr>
            <a:picLocks noChangeAspect="1" noChangeArrowheads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5237" y="3702065"/>
            <a:ext cx="338365" cy="32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uva 7" descr="A4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2842" y="4522112"/>
            <a:ext cx="252238" cy="252238"/>
          </a:xfrm>
          <a:prstGeom prst="rect">
            <a:avLst/>
          </a:prstGeom>
        </p:spPr>
      </p:pic>
      <p:pic>
        <p:nvPicPr>
          <p:cNvPr id="10" name="Kuva 9" descr="A3.png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21039" y="4774350"/>
            <a:ext cx="252238" cy="252238"/>
          </a:xfrm>
          <a:prstGeom prst="rect">
            <a:avLst/>
          </a:prstGeom>
        </p:spPr>
      </p:pic>
      <p:pic>
        <p:nvPicPr>
          <p:cNvPr id="12" name="Kuva 11" descr="A5.png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83676" y="3449827"/>
            <a:ext cx="252238" cy="252238"/>
          </a:xfrm>
          <a:prstGeom prst="rect">
            <a:avLst/>
          </a:prstGeom>
        </p:spPr>
      </p:pic>
      <p:pic>
        <p:nvPicPr>
          <p:cNvPr id="13" name="Kuva 12" descr="B1.png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8258" y="4532272"/>
            <a:ext cx="252238" cy="252238"/>
          </a:xfrm>
          <a:prstGeom prst="rect">
            <a:avLst/>
          </a:prstGeom>
        </p:spPr>
      </p:pic>
      <p:pic>
        <p:nvPicPr>
          <p:cNvPr id="14" name="Kuva 13" descr="B5.pn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0176" y="3362080"/>
            <a:ext cx="252238" cy="252238"/>
          </a:xfrm>
          <a:prstGeom prst="rect">
            <a:avLst/>
          </a:prstGeom>
        </p:spPr>
      </p:pic>
      <p:pic>
        <p:nvPicPr>
          <p:cNvPr id="15" name="Kuva 14" descr="B3.png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2359" y="3372240"/>
            <a:ext cx="252238" cy="252238"/>
          </a:xfrm>
          <a:prstGeom prst="rect">
            <a:avLst/>
          </a:prstGeom>
        </p:spPr>
      </p:pic>
      <p:pic>
        <p:nvPicPr>
          <p:cNvPr id="16" name="Kuva 15" descr="B2.png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5761" y="4648231"/>
            <a:ext cx="252238" cy="252238"/>
          </a:xfrm>
          <a:prstGeom prst="rect">
            <a:avLst/>
          </a:prstGeom>
        </p:spPr>
      </p:pic>
      <p:pic>
        <p:nvPicPr>
          <p:cNvPr id="17" name="Kuva 16" descr="B4.png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31438" y="3197589"/>
            <a:ext cx="252238" cy="252238"/>
          </a:xfrm>
          <a:prstGeom prst="rect">
            <a:avLst/>
          </a:prstGeom>
        </p:spPr>
      </p:pic>
      <p:cxnSp>
        <p:nvCxnSpPr>
          <p:cNvPr id="19" name="Suora nuoliyhdysviiva 30"/>
          <p:cNvCxnSpPr>
            <a:cxnSpLocks noChangeShapeType="1"/>
          </p:cNvCxnSpPr>
          <p:nvPr/>
        </p:nvCxnSpPr>
        <p:spPr bwMode="auto">
          <a:xfrm flipV="1">
            <a:off x="2316795" y="4095982"/>
            <a:ext cx="180090" cy="983886"/>
          </a:xfrm>
          <a:prstGeom prst="straightConnector1">
            <a:avLst/>
          </a:prstGeom>
          <a:noFill/>
          <a:ln w="38100" cmpd="sng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0" name="Suora nuoliyhdysviiva 30"/>
          <p:cNvCxnSpPr>
            <a:cxnSpLocks noChangeShapeType="1"/>
          </p:cNvCxnSpPr>
          <p:nvPr/>
        </p:nvCxnSpPr>
        <p:spPr bwMode="auto">
          <a:xfrm flipH="1" flipV="1">
            <a:off x="1965080" y="3702065"/>
            <a:ext cx="261670" cy="1377803"/>
          </a:xfrm>
          <a:prstGeom prst="straightConnector1">
            <a:avLst/>
          </a:prstGeom>
          <a:noFill/>
          <a:ln w="38100" cmpd="sng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2" name="Suora nuoliyhdysviiva 30"/>
          <p:cNvCxnSpPr>
            <a:cxnSpLocks noChangeShapeType="1"/>
          </p:cNvCxnSpPr>
          <p:nvPr/>
        </p:nvCxnSpPr>
        <p:spPr bwMode="auto">
          <a:xfrm>
            <a:off x="1209040" y="3480005"/>
            <a:ext cx="503802" cy="1042107"/>
          </a:xfrm>
          <a:prstGeom prst="straightConnector1">
            <a:avLst/>
          </a:prstGeom>
          <a:noFill/>
          <a:ln w="38100" cmpd="sng" algn="ctr">
            <a:solidFill>
              <a:srgbClr val="3366FF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5" name="Suora nuoliyhdysviiva 30"/>
          <p:cNvCxnSpPr>
            <a:cxnSpLocks noChangeShapeType="1"/>
          </p:cNvCxnSpPr>
          <p:nvPr/>
        </p:nvCxnSpPr>
        <p:spPr bwMode="auto">
          <a:xfrm flipH="1">
            <a:off x="3334478" y="3158216"/>
            <a:ext cx="489129" cy="250971"/>
          </a:xfrm>
          <a:prstGeom prst="straightConnector1">
            <a:avLst/>
          </a:prstGeom>
          <a:noFill/>
          <a:ln w="38100" cmpd="sng" algn="ctr">
            <a:solidFill>
              <a:srgbClr val="008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9" name="Suora nuoliyhdysviiva 30"/>
          <p:cNvCxnSpPr>
            <a:cxnSpLocks noChangeShapeType="1"/>
          </p:cNvCxnSpPr>
          <p:nvPr/>
        </p:nvCxnSpPr>
        <p:spPr bwMode="auto">
          <a:xfrm flipH="1">
            <a:off x="3283676" y="3197589"/>
            <a:ext cx="645002" cy="1576761"/>
          </a:xfrm>
          <a:prstGeom prst="straightConnector1">
            <a:avLst/>
          </a:prstGeom>
          <a:noFill/>
          <a:ln w="38100" cmpd="sng" algn="ctr">
            <a:solidFill>
              <a:srgbClr val="008000"/>
            </a:solidFill>
            <a:prstDash val="solid"/>
            <a:round/>
            <a:headEnd type="none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4654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6" y="1564406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136756" y="22161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3PO advanced: Free throws</a:t>
            </a:r>
          </a:p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poSItions &amp; COVERAGE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11" name="Tekstiruutu 10"/>
          <p:cNvSpPr txBox="1"/>
          <p:nvPr/>
        </p:nvSpPr>
        <p:spPr>
          <a:xfrm>
            <a:off x="985520" y="143002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err="1" smtClean="0">
                <a:latin typeface="Fiba"/>
                <a:cs typeface="Fiba"/>
              </a:rPr>
              <a:t>Last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free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throw</a:t>
            </a:r>
            <a:r>
              <a:rPr lang="fi-FI" sz="2400" dirty="0" smtClean="0">
                <a:latin typeface="Fiba"/>
                <a:cs typeface="Fiba"/>
              </a:rPr>
              <a:t> - </a:t>
            </a:r>
            <a:r>
              <a:rPr lang="fi-FI" sz="2400" dirty="0" err="1" smtClean="0">
                <a:latin typeface="Fiba"/>
                <a:cs typeface="Fiba"/>
              </a:rPr>
              <a:t>players</a:t>
            </a:r>
            <a:r>
              <a:rPr lang="fi-FI" sz="2400" dirty="0" smtClean="0">
                <a:latin typeface="Fiba"/>
                <a:cs typeface="Fiba"/>
              </a:rPr>
              <a:t> in the </a:t>
            </a:r>
            <a:r>
              <a:rPr lang="fi-FI" sz="2400" dirty="0" err="1" smtClean="0">
                <a:latin typeface="Fiba"/>
                <a:cs typeface="Fiba"/>
              </a:rPr>
              <a:t>new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fronT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court</a:t>
            </a:r>
            <a:endParaRPr lang="fi-FI" sz="2400" dirty="0">
              <a:latin typeface="Fiba"/>
              <a:cs typeface="Fiba"/>
            </a:endParaRPr>
          </a:p>
          <a:p>
            <a:r>
              <a:rPr lang="fi-FI" sz="2400" dirty="0" err="1" smtClean="0">
                <a:latin typeface="Fiba"/>
                <a:cs typeface="Fiba"/>
              </a:rPr>
              <a:t>trail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adjusts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towards</a:t>
            </a:r>
            <a:r>
              <a:rPr lang="fi-FI" sz="2400" dirty="0" smtClean="0">
                <a:latin typeface="Fiba"/>
                <a:cs typeface="Fiba"/>
              </a:rPr>
              <a:t> to </a:t>
            </a:r>
            <a:r>
              <a:rPr lang="fi-FI" sz="2400" dirty="0" err="1" smtClean="0">
                <a:latin typeface="Fiba"/>
                <a:cs typeface="Fiba"/>
              </a:rPr>
              <a:t>the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new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front</a:t>
            </a:r>
            <a:r>
              <a:rPr lang="fi-FI" sz="2400" dirty="0" smtClean="0">
                <a:latin typeface="Fiba"/>
                <a:cs typeface="Fiba"/>
              </a:rPr>
              <a:t> </a:t>
            </a:r>
            <a:r>
              <a:rPr lang="fi-FI" sz="2400" dirty="0" err="1" smtClean="0">
                <a:latin typeface="Fiba"/>
                <a:cs typeface="Fiba"/>
              </a:rPr>
              <a:t>court</a:t>
            </a:r>
            <a:r>
              <a:rPr lang="fi-FI" sz="2400" dirty="0" smtClean="0">
                <a:latin typeface="Fiba"/>
                <a:cs typeface="Fiba"/>
              </a:rPr>
              <a:t> </a:t>
            </a:r>
          </a:p>
          <a:p>
            <a:r>
              <a:rPr lang="fi-FI" sz="1600" dirty="0" smtClean="0">
                <a:latin typeface="Fiba"/>
                <a:cs typeface="Fiba"/>
              </a:rPr>
              <a:t>(position </a:t>
            </a:r>
            <a:r>
              <a:rPr lang="fi-FI" sz="1600" dirty="0" err="1" smtClean="0">
                <a:latin typeface="Fiba"/>
                <a:cs typeface="Fiba"/>
              </a:rPr>
              <a:t>depends</a:t>
            </a:r>
            <a:r>
              <a:rPr lang="fi-FI" sz="1600" dirty="0" smtClean="0">
                <a:latin typeface="Fiba"/>
                <a:cs typeface="Fiba"/>
              </a:rPr>
              <a:t> on the </a:t>
            </a:r>
            <a:r>
              <a:rPr lang="fi-FI" sz="1600" dirty="0" err="1" smtClean="0">
                <a:latin typeface="Fiba"/>
                <a:cs typeface="Fiba"/>
              </a:rPr>
              <a:t>number</a:t>
            </a:r>
            <a:r>
              <a:rPr lang="fi-FI" sz="1600" dirty="0" smtClean="0">
                <a:latin typeface="Fiba"/>
                <a:cs typeface="Fiba"/>
              </a:rPr>
              <a:t> of the </a:t>
            </a:r>
            <a:r>
              <a:rPr lang="fi-FI" sz="1600" dirty="0" err="1" smtClean="0">
                <a:latin typeface="Fiba"/>
                <a:cs typeface="Fiba"/>
              </a:rPr>
              <a:t>players</a:t>
            </a:r>
            <a:r>
              <a:rPr lang="fi-FI" sz="1600" dirty="0" smtClean="0">
                <a:latin typeface="Fiba"/>
                <a:cs typeface="Fiba"/>
              </a:rPr>
              <a:t> in the </a:t>
            </a:r>
            <a:r>
              <a:rPr lang="fi-FI" sz="1600" dirty="0" err="1" smtClean="0">
                <a:latin typeface="Fiba"/>
                <a:cs typeface="Fiba"/>
              </a:rPr>
              <a:t>frontcourt</a:t>
            </a:r>
            <a:r>
              <a:rPr lang="fi-FI" sz="1600" dirty="0" smtClean="0">
                <a:latin typeface="Fiba"/>
                <a:cs typeface="Fiba"/>
              </a:rPr>
              <a:t> &amp; </a:t>
            </a:r>
            <a:r>
              <a:rPr lang="fi-FI" sz="1600" dirty="0" err="1" smtClean="0">
                <a:latin typeface="Fiba"/>
                <a:cs typeface="Fiba"/>
              </a:rPr>
              <a:t>time</a:t>
            </a:r>
            <a:r>
              <a:rPr lang="fi-FI" sz="1600" dirty="0">
                <a:latin typeface="Fiba"/>
                <a:cs typeface="Fiba"/>
              </a:rPr>
              <a:t> </a:t>
            </a:r>
            <a:r>
              <a:rPr lang="fi-FI" sz="1600" dirty="0" smtClean="0">
                <a:latin typeface="Fiba"/>
                <a:cs typeface="Fiba"/>
              </a:rPr>
              <a:t>of the </a:t>
            </a:r>
            <a:r>
              <a:rPr lang="fi-FI" sz="1600" dirty="0" err="1" smtClean="0">
                <a:latin typeface="Fiba"/>
                <a:cs typeface="Fiba"/>
              </a:rPr>
              <a:t>game</a:t>
            </a:r>
            <a:r>
              <a:rPr lang="fi-FI" sz="1600" dirty="0" smtClean="0">
                <a:latin typeface="Fiba"/>
                <a:cs typeface="Fiba"/>
              </a:rPr>
              <a:t>)</a:t>
            </a:r>
            <a:endParaRPr lang="fi-FI" sz="1600" dirty="0">
              <a:latin typeface="Fiba"/>
              <a:cs typeface="Fiba"/>
            </a:endParaRPr>
          </a:p>
        </p:txBody>
      </p:sp>
      <p:pic>
        <p:nvPicPr>
          <p:cNvPr id="4" name="Kuva 3" descr="Lead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397989">
            <a:off x="948971" y="3136939"/>
            <a:ext cx="337257" cy="287995"/>
          </a:xfrm>
          <a:prstGeom prst="rect">
            <a:avLst/>
          </a:prstGeom>
        </p:spPr>
      </p:pic>
      <p:pic>
        <p:nvPicPr>
          <p:cNvPr id="5" name="Kuva 4" descr="Center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8710">
            <a:off x="2150813" y="5134200"/>
            <a:ext cx="337258" cy="287996"/>
          </a:xfrm>
          <a:prstGeom prst="rect">
            <a:avLst/>
          </a:prstGeom>
        </p:spPr>
      </p:pic>
      <p:pic>
        <p:nvPicPr>
          <p:cNvPr id="6" name="Kuva 5" descr="A1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9441" y="3372240"/>
            <a:ext cx="252238" cy="252238"/>
          </a:xfrm>
          <a:prstGeom prst="rect">
            <a:avLst/>
          </a:prstGeom>
        </p:spPr>
      </p:pic>
      <p:pic>
        <p:nvPicPr>
          <p:cNvPr id="7" name="Kuva 6" descr="A2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53940" y="3843744"/>
            <a:ext cx="252238" cy="252238"/>
          </a:xfrm>
          <a:prstGeom prst="rect">
            <a:avLst/>
          </a:prstGeom>
        </p:spPr>
      </p:pic>
      <p:pic>
        <p:nvPicPr>
          <p:cNvPr id="33" name="Picture 12" descr="pilota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5237" y="3702065"/>
            <a:ext cx="338365" cy="323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Kuva 7" descr="A4.png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12842" y="4522112"/>
            <a:ext cx="252238" cy="252238"/>
          </a:xfrm>
          <a:prstGeom prst="rect">
            <a:avLst/>
          </a:prstGeom>
        </p:spPr>
      </p:pic>
      <p:pic>
        <p:nvPicPr>
          <p:cNvPr id="10" name="Kuva 9" descr="A3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2320" y="4834430"/>
            <a:ext cx="252238" cy="252238"/>
          </a:xfrm>
          <a:prstGeom prst="rect">
            <a:avLst/>
          </a:prstGeom>
        </p:spPr>
      </p:pic>
      <p:pic>
        <p:nvPicPr>
          <p:cNvPr id="12" name="Kuva 11" descr="A5.png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25486" y="4640510"/>
            <a:ext cx="252238" cy="252238"/>
          </a:xfrm>
          <a:prstGeom prst="rect">
            <a:avLst/>
          </a:prstGeom>
        </p:spPr>
      </p:pic>
      <p:pic>
        <p:nvPicPr>
          <p:cNvPr id="13" name="Kuva 12" descr="B1.png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68258" y="4532272"/>
            <a:ext cx="252238" cy="252238"/>
          </a:xfrm>
          <a:prstGeom prst="rect">
            <a:avLst/>
          </a:prstGeom>
        </p:spPr>
      </p:pic>
      <p:pic>
        <p:nvPicPr>
          <p:cNvPr id="14" name="Kuva 13" descr="B5.png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0176" y="3362080"/>
            <a:ext cx="252238" cy="252238"/>
          </a:xfrm>
          <a:prstGeom prst="rect">
            <a:avLst/>
          </a:prstGeom>
        </p:spPr>
      </p:pic>
      <p:pic>
        <p:nvPicPr>
          <p:cNvPr id="15" name="Kuva 14" descr="B3.pn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2359" y="3372240"/>
            <a:ext cx="252238" cy="252238"/>
          </a:xfrm>
          <a:prstGeom prst="rect">
            <a:avLst/>
          </a:prstGeom>
        </p:spPr>
      </p:pic>
      <p:pic>
        <p:nvPicPr>
          <p:cNvPr id="16" name="Kuva 15" descr="B2.png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0382" y="3668316"/>
            <a:ext cx="252238" cy="252238"/>
          </a:xfrm>
          <a:prstGeom prst="rect">
            <a:avLst/>
          </a:prstGeom>
        </p:spPr>
      </p:pic>
      <p:pic>
        <p:nvPicPr>
          <p:cNvPr id="17" name="Kuva 16" descr="B4.png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34558" y="4582192"/>
            <a:ext cx="252238" cy="252238"/>
          </a:xfrm>
          <a:prstGeom prst="rect">
            <a:avLst/>
          </a:prstGeom>
        </p:spPr>
      </p:pic>
      <p:cxnSp>
        <p:nvCxnSpPr>
          <p:cNvPr id="19" name="Suora nuoliyhdysviiva 30"/>
          <p:cNvCxnSpPr>
            <a:cxnSpLocks noChangeShapeType="1"/>
          </p:cNvCxnSpPr>
          <p:nvPr/>
        </p:nvCxnSpPr>
        <p:spPr bwMode="auto">
          <a:xfrm flipV="1">
            <a:off x="2316795" y="4095982"/>
            <a:ext cx="180090" cy="983886"/>
          </a:xfrm>
          <a:prstGeom prst="straightConnector1">
            <a:avLst/>
          </a:prstGeom>
          <a:noFill/>
          <a:ln w="38100" cmpd="sng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0" name="Suora nuoliyhdysviiva 30"/>
          <p:cNvCxnSpPr>
            <a:cxnSpLocks noChangeShapeType="1"/>
          </p:cNvCxnSpPr>
          <p:nvPr/>
        </p:nvCxnSpPr>
        <p:spPr bwMode="auto">
          <a:xfrm flipH="1" flipV="1">
            <a:off x="1965080" y="3702065"/>
            <a:ext cx="261670" cy="1377803"/>
          </a:xfrm>
          <a:prstGeom prst="straightConnector1">
            <a:avLst/>
          </a:prstGeom>
          <a:noFill/>
          <a:ln w="38100" cmpd="sng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2" name="Suora nuoliyhdysviiva 30"/>
          <p:cNvCxnSpPr>
            <a:cxnSpLocks noChangeShapeType="1"/>
          </p:cNvCxnSpPr>
          <p:nvPr/>
        </p:nvCxnSpPr>
        <p:spPr bwMode="auto">
          <a:xfrm>
            <a:off x="1209040" y="3480005"/>
            <a:ext cx="503802" cy="1042107"/>
          </a:xfrm>
          <a:prstGeom prst="straightConnector1">
            <a:avLst/>
          </a:prstGeom>
          <a:noFill/>
          <a:ln w="38100" cmpd="sng" algn="ctr">
            <a:solidFill>
              <a:srgbClr val="3366FF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5" name="Suora nuoliyhdysviiva 30"/>
          <p:cNvCxnSpPr>
            <a:cxnSpLocks noChangeShapeType="1"/>
          </p:cNvCxnSpPr>
          <p:nvPr/>
        </p:nvCxnSpPr>
        <p:spPr bwMode="auto">
          <a:xfrm flipH="1">
            <a:off x="4404615" y="3155743"/>
            <a:ext cx="343442" cy="764811"/>
          </a:xfrm>
          <a:prstGeom prst="straightConnector1">
            <a:avLst/>
          </a:prstGeom>
          <a:noFill/>
          <a:ln w="38100" cmpd="sng" algn="ctr">
            <a:solidFill>
              <a:srgbClr val="008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9" name="Suora nuoliyhdysviiva 30"/>
          <p:cNvCxnSpPr>
            <a:cxnSpLocks noChangeShapeType="1"/>
          </p:cNvCxnSpPr>
          <p:nvPr/>
        </p:nvCxnSpPr>
        <p:spPr bwMode="auto">
          <a:xfrm>
            <a:off x="4856366" y="3171905"/>
            <a:ext cx="332890" cy="1309133"/>
          </a:xfrm>
          <a:prstGeom prst="straightConnector1">
            <a:avLst/>
          </a:prstGeom>
          <a:noFill/>
          <a:ln w="38100" cmpd="sng" algn="ctr">
            <a:solidFill>
              <a:srgbClr val="008000"/>
            </a:solidFill>
            <a:prstDash val="solid"/>
            <a:round/>
            <a:headEnd type="none"/>
            <a:tailEnd type="triangle" w="med" len="med"/>
          </a:ln>
        </p:spPr>
      </p:cxnSp>
      <p:sp>
        <p:nvSpPr>
          <p:cNvPr id="21" name="Suorakulmio 20"/>
          <p:cNvSpPr/>
          <p:nvPr/>
        </p:nvSpPr>
        <p:spPr>
          <a:xfrm>
            <a:off x="3977724" y="2865120"/>
            <a:ext cx="2128436" cy="337699"/>
          </a:xfrm>
          <a:prstGeom prst="rect">
            <a:avLst/>
          </a:prstGeom>
          <a:solidFill>
            <a:srgbClr val="008000">
              <a:alpha val="2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" name="Kuva 2" descr="Trail.png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1311527">
            <a:off x="4659233" y="2854606"/>
            <a:ext cx="337258" cy="287996"/>
          </a:xfrm>
          <a:prstGeom prst="rect">
            <a:avLst/>
          </a:prstGeom>
        </p:spPr>
      </p:pic>
      <p:pic>
        <p:nvPicPr>
          <p:cNvPr id="26" name="Kuva 25" descr="Trail.png"/>
          <p:cNvPicPr>
            <a:picLocks noChangeAspect="1"/>
          </p:cNvPicPr>
          <p:nvPr/>
        </p:nvPicPr>
        <p:blipFill>
          <a:blip r:embed="rId17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3631982">
            <a:off x="3905397" y="2889971"/>
            <a:ext cx="337258" cy="28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97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03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457200" y="272806"/>
            <a:ext cx="8229600" cy="637987"/>
          </a:xfrm>
        </p:spPr>
        <p:txBody>
          <a:bodyPr>
            <a:normAutofit/>
          </a:bodyPr>
          <a:lstStyle/>
          <a:p>
            <a:pPr eaLnBrk="1" hangingPunct="1"/>
            <a:r>
              <a:rPr lang="fr-CH" sz="2400" b="1" dirty="0" smtClean="0">
                <a:latin typeface="Fiba"/>
                <a:cs typeface="Fiba"/>
              </a:rPr>
              <a:t>3PO MECHANICS</a:t>
            </a:r>
            <a:endParaRPr lang="en-US" sz="2400" b="1" dirty="0" smtClean="0">
              <a:latin typeface="Fiba"/>
              <a:cs typeface="Fiba"/>
            </a:endParaRP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363953" y="2420938"/>
            <a:ext cx="8524330" cy="446405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6000" i="1" dirty="0" smtClean="0">
                <a:latin typeface="Univers LT Std 57 Cn"/>
                <a:ea typeface="Arial Unicode MS"/>
                <a:cs typeface="Arial Unicode MS"/>
              </a:rPr>
              <a:t>There is </a:t>
            </a:r>
            <a:r>
              <a:rPr lang="en-US" sz="6000" b="1" i="1" dirty="0" smtClean="0">
                <a:latin typeface="Univers LT Std 57 Cn"/>
                <a:ea typeface="Arial Unicode MS"/>
                <a:cs typeface="Arial Unicode MS"/>
              </a:rPr>
              <a:t>one</a:t>
            </a:r>
            <a:r>
              <a:rPr lang="en-US" sz="6000" i="1" dirty="0" smtClean="0">
                <a:latin typeface="Univers LT Std 57 Cn"/>
                <a:ea typeface="Arial Unicode MS"/>
                <a:cs typeface="Arial Unicode MS"/>
              </a:rPr>
              <a:t> game,                               </a:t>
            </a:r>
            <a:r>
              <a:rPr lang="en-US" sz="6000" b="1" i="1" dirty="0" smtClean="0">
                <a:latin typeface="Univers LT Std 57 Cn"/>
                <a:ea typeface="Arial Unicode MS"/>
                <a:cs typeface="Arial Unicode MS"/>
              </a:rPr>
              <a:t>three</a:t>
            </a:r>
            <a:r>
              <a:rPr lang="en-US" sz="6000" i="1" dirty="0" smtClean="0">
                <a:latin typeface="Univers LT Std 57 Cn"/>
                <a:ea typeface="Arial Unicode MS"/>
                <a:cs typeface="Arial Unicode MS"/>
              </a:rPr>
              <a:t> referees,                                               but still only </a:t>
            </a:r>
            <a:r>
              <a:rPr lang="en-US" sz="6000" b="1" i="1" dirty="0" smtClean="0">
                <a:latin typeface="Univers LT Std 57 Cn"/>
                <a:ea typeface="Arial Unicode MS"/>
                <a:cs typeface="Arial Unicode MS"/>
              </a:rPr>
              <a:t>one officiating</a:t>
            </a:r>
            <a:r>
              <a:rPr lang="en-US" sz="6000" i="1" dirty="0" smtClean="0">
                <a:latin typeface="Univers LT Std 57 Cn"/>
                <a:ea typeface="Arial Unicode MS"/>
                <a:cs typeface="Arial Unicode MS"/>
              </a:rPr>
              <a:t> team.</a:t>
            </a:r>
            <a:endParaRPr lang="en-US" sz="6000" i="1" dirty="0" smtClean="0">
              <a:latin typeface="Univers LT Std 57 Cn"/>
              <a:cs typeface="Arial" charset="0"/>
            </a:endParaRPr>
          </a:p>
          <a:p>
            <a:pPr marL="0" indent="0" eaLnBrk="1" hangingPunct="1"/>
            <a:endParaRPr lang="en-US" sz="6000" i="1" dirty="0" smtClean="0">
              <a:latin typeface="Univers LT Std 57 Cn"/>
            </a:endParaRPr>
          </a:p>
        </p:txBody>
      </p:sp>
    </p:spTree>
    <p:extLst>
      <p:ext uri="{BB962C8B-B14F-4D97-AF65-F5344CB8AC3E}">
        <p14:creationId xmlns:p14="http://schemas.microsoft.com/office/powerpoint/2010/main" val="121122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modules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3548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fi-FI" sz="2800" dirty="0" smtClean="0"/>
              <a:t>R3.9	Out-of-</a:t>
            </a:r>
            <a:r>
              <a:rPr lang="fi-FI" sz="2800" dirty="0" err="1" smtClean="0"/>
              <a:t>Bounds</a:t>
            </a:r>
            <a:r>
              <a:rPr lang="fi-FI" sz="2800" dirty="0" smtClean="0"/>
              <a:t> &amp; </a:t>
            </a:r>
            <a:r>
              <a:rPr lang="fi-FI" sz="2800" dirty="0" err="1" smtClean="0"/>
              <a:t>Throw-Ins</a:t>
            </a: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R3.10	</a:t>
            </a:r>
            <a:r>
              <a:rPr lang="fi-FI" sz="2800" dirty="0" err="1" smtClean="0"/>
              <a:t>Shot</a:t>
            </a:r>
            <a:r>
              <a:rPr lang="fi-FI" sz="2800" dirty="0" smtClean="0"/>
              <a:t> </a:t>
            </a:r>
            <a:r>
              <a:rPr lang="fi-FI" sz="2800" dirty="0" err="1" smtClean="0"/>
              <a:t>Coverage</a:t>
            </a: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R3.11	</a:t>
            </a:r>
            <a:r>
              <a:rPr lang="fi-FI" sz="2800" dirty="0" err="1" smtClean="0"/>
              <a:t>Rebound</a:t>
            </a:r>
            <a:r>
              <a:rPr lang="fi-FI" sz="2800" dirty="0" smtClean="0"/>
              <a:t> </a:t>
            </a:r>
            <a:r>
              <a:rPr lang="fi-FI" sz="2800" dirty="0" err="1" smtClean="0"/>
              <a:t>Coverage</a:t>
            </a: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R3.12	Reporting </a:t>
            </a:r>
            <a:r>
              <a:rPr lang="fi-FI" sz="2800" dirty="0" err="1"/>
              <a:t>F</a:t>
            </a:r>
            <a:r>
              <a:rPr lang="fi-FI" sz="2800" dirty="0" err="1" smtClean="0"/>
              <a:t>ouls</a:t>
            </a:r>
            <a:r>
              <a:rPr lang="fi-FI" sz="2800" dirty="0" smtClean="0"/>
              <a:t> &amp; </a:t>
            </a:r>
            <a:r>
              <a:rPr lang="fi-FI" sz="2800" dirty="0" err="1" smtClean="0"/>
              <a:t>Switching</a:t>
            </a: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R3.13	</a:t>
            </a:r>
            <a:r>
              <a:rPr lang="fi-FI" sz="2800" dirty="0" err="1" smtClean="0"/>
              <a:t>Last</a:t>
            </a:r>
            <a:r>
              <a:rPr lang="fi-FI" sz="2800" dirty="0" smtClean="0"/>
              <a:t> </a:t>
            </a:r>
            <a:r>
              <a:rPr lang="fi-FI" sz="2800" dirty="0" err="1" smtClean="0"/>
              <a:t>Shot</a:t>
            </a:r>
            <a:endParaRPr lang="fi-FI" sz="2800" dirty="0" smtClean="0"/>
          </a:p>
          <a:p>
            <a:pPr marL="0" indent="0">
              <a:buNone/>
            </a:pPr>
            <a:r>
              <a:rPr lang="fi-FI" sz="2800" smtClean="0"/>
              <a:t>R3.xx</a:t>
            </a:r>
            <a:r>
              <a:rPr lang="fi-FI" sz="2800" dirty="0" smtClean="0"/>
              <a:t>	</a:t>
            </a:r>
            <a:r>
              <a:rPr lang="fi-FI" sz="2800" dirty="0" err="1" smtClean="0"/>
              <a:t>Free</a:t>
            </a:r>
            <a:r>
              <a:rPr lang="fi-FI" sz="2800" dirty="0" smtClean="0"/>
              <a:t> </a:t>
            </a:r>
            <a:r>
              <a:rPr lang="fi-FI" sz="2800" dirty="0" err="1" smtClean="0"/>
              <a:t>Throws</a:t>
            </a:r>
            <a:r>
              <a:rPr lang="fi-FI" sz="2800" dirty="0" smtClean="0"/>
              <a:t> (</a:t>
            </a:r>
            <a:r>
              <a:rPr lang="fi-FI" sz="2800" dirty="0" err="1" smtClean="0"/>
              <a:t>not</a:t>
            </a:r>
            <a:r>
              <a:rPr lang="fi-FI" sz="2800" dirty="0" smtClean="0"/>
              <a:t> in </a:t>
            </a:r>
            <a:r>
              <a:rPr lang="fi-FI" sz="2800" dirty="0" err="1" smtClean="0"/>
              <a:t>the</a:t>
            </a:r>
            <a:r>
              <a:rPr lang="fi-FI" sz="2800" dirty="0" smtClean="0"/>
              <a:t> HSB)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5485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665" y="989013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472036" y="2825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 b="1" dirty="0" smtClean="0">
                <a:solidFill>
                  <a:schemeClr val="bg1"/>
                </a:solidFill>
                <a:latin typeface="Fiba"/>
                <a:cs typeface="Fiba"/>
              </a:rPr>
              <a:t>Half court coverage / lines</a:t>
            </a:r>
            <a:endParaRPr lang="en-GB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pic>
        <p:nvPicPr>
          <p:cNvPr id="20" name="Picture 12" descr="pilota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90478" y="3067604"/>
            <a:ext cx="438650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uora nuoliyhdysviiva 30"/>
          <p:cNvCxnSpPr>
            <a:cxnSpLocks noChangeShapeType="1"/>
          </p:cNvCxnSpPr>
          <p:nvPr/>
        </p:nvCxnSpPr>
        <p:spPr bwMode="auto">
          <a:xfrm flipH="1" flipV="1">
            <a:off x="3155342" y="3499604"/>
            <a:ext cx="634338" cy="9406"/>
          </a:xfrm>
          <a:prstGeom prst="straightConnector1">
            <a:avLst/>
          </a:prstGeom>
          <a:noFill/>
          <a:ln w="38100" cmpd="sng" algn="ctr">
            <a:solidFill>
              <a:schemeClr val="tx1"/>
            </a:solidFill>
            <a:prstDash val="solid"/>
            <a:round/>
            <a:headEnd type="none"/>
            <a:tailEnd type="triangle" w="med" len="med"/>
          </a:ln>
        </p:spPr>
      </p:cxnSp>
      <p:pic>
        <p:nvPicPr>
          <p:cNvPr id="19" name="Kuva 18" descr="Trail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275505">
            <a:off x="3983926" y="2347486"/>
            <a:ext cx="463734" cy="395998"/>
          </a:xfrm>
          <a:prstGeom prst="rect">
            <a:avLst/>
          </a:prstGeom>
        </p:spPr>
      </p:pic>
      <p:cxnSp>
        <p:nvCxnSpPr>
          <p:cNvPr id="5" name="Suora yhdysviiva 4"/>
          <p:cNvCxnSpPr/>
          <p:nvPr/>
        </p:nvCxnSpPr>
        <p:spPr>
          <a:xfrm>
            <a:off x="1361440" y="2294668"/>
            <a:ext cx="3173686" cy="0"/>
          </a:xfrm>
          <a:prstGeom prst="line">
            <a:avLst/>
          </a:prstGeom>
          <a:ln w="76200"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87822" y="4929282"/>
            <a:ext cx="3818875" cy="0"/>
          </a:xfrm>
          <a:prstGeom prst="line">
            <a:avLst/>
          </a:prstGeom>
          <a:ln w="762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Kuva 17" descr="Center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8952" y="4523124"/>
            <a:ext cx="463734" cy="395998"/>
          </a:xfrm>
          <a:prstGeom prst="rect">
            <a:avLst/>
          </a:prstGeom>
        </p:spPr>
      </p:pic>
      <p:cxnSp>
        <p:nvCxnSpPr>
          <p:cNvPr id="15" name="Suora yhdysviiva 14"/>
          <p:cNvCxnSpPr/>
          <p:nvPr/>
        </p:nvCxnSpPr>
        <p:spPr>
          <a:xfrm flipV="1">
            <a:off x="4506697" y="2243868"/>
            <a:ext cx="21530" cy="2685415"/>
          </a:xfrm>
          <a:prstGeom prst="line">
            <a:avLst/>
          </a:prstGeom>
          <a:ln w="76200"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/>
          <p:nvPr/>
        </p:nvCxnSpPr>
        <p:spPr>
          <a:xfrm flipH="1">
            <a:off x="687822" y="2345469"/>
            <a:ext cx="673618" cy="2573653"/>
          </a:xfrm>
          <a:prstGeom prst="line">
            <a:avLst/>
          </a:prstGeom>
          <a:ln w="76200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Kuva 13" descr="Lead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185707">
            <a:off x="760419" y="2504560"/>
            <a:ext cx="463734" cy="395998"/>
          </a:xfrm>
          <a:prstGeom prst="rect">
            <a:avLst/>
          </a:prstGeom>
        </p:spPr>
      </p:pic>
      <p:sp>
        <p:nvSpPr>
          <p:cNvPr id="16" name="Tekstiruutu 15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page 208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Kuva 35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6" y="1412006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57346" name="Title 1"/>
          <p:cNvSpPr txBox="1">
            <a:spLocks/>
          </p:cNvSpPr>
          <p:nvPr/>
        </p:nvSpPr>
        <p:spPr bwMode="auto">
          <a:xfrm>
            <a:off x="43919" y="412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 SEASON 2015-16: throw-in frountcourt endline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pic>
        <p:nvPicPr>
          <p:cNvPr id="4" name="Kuva 3" descr="Näyttökuva 2015-05-23 kello 7.59.34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9443" y="3308911"/>
            <a:ext cx="857347" cy="1201282"/>
          </a:xfrm>
          <a:prstGeom prst="rect">
            <a:avLst/>
          </a:prstGeom>
          <a:ln w="57150" cmpd="sng">
            <a:solidFill>
              <a:srgbClr val="008000"/>
            </a:solidFill>
          </a:ln>
        </p:spPr>
      </p:pic>
      <p:pic>
        <p:nvPicPr>
          <p:cNvPr id="47" name="Kuva 46" descr="Näyttökuva 2015-05-23 kello 7.59.34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41968" y="2588969"/>
            <a:ext cx="846608" cy="1186236"/>
          </a:xfrm>
          <a:prstGeom prst="rect">
            <a:avLst/>
          </a:prstGeom>
          <a:ln w="57150" cmpd="sng">
            <a:solidFill>
              <a:srgbClr val="0000FF"/>
            </a:solidFill>
          </a:ln>
        </p:spPr>
      </p:pic>
      <p:sp>
        <p:nvSpPr>
          <p:cNvPr id="27" name="Tekstiruutu 26"/>
          <p:cNvSpPr txBox="1"/>
          <p:nvPr/>
        </p:nvSpPr>
        <p:spPr>
          <a:xfrm>
            <a:off x="949960" y="1799684"/>
            <a:ext cx="6540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Univers 57 Condensed" charset="0"/>
                <a:ea typeface="Univers 57 Condensed" charset="0"/>
                <a:cs typeface="Univers 57 Condensed" charset="0"/>
              </a:rPr>
              <a:t>B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) </a:t>
            </a:r>
            <a:r>
              <a:rPr lang="fi-FI" sz="24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Trail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4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mirrors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 the </a:t>
            </a:r>
            <a:r>
              <a:rPr lang="fi-FI" sz="24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time-in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4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signal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4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from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400" dirty="0" err="1">
                <a:latin typeface="Univers 57 Condensed" charset="0"/>
                <a:ea typeface="Univers 57 Condensed" charset="0"/>
                <a:cs typeface="Univers 57 Condensed" charset="0"/>
              </a:rPr>
              <a:t>L</a:t>
            </a:r>
            <a:r>
              <a:rPr lang="fi-FI" sz="24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ead</a:t>
            </a:r>
            <a:endParaRPr lang="fi-FI" sz="2400" dirty="0">
              <a:latin typeface="Univers 57 Condensed" charset="0"/>
              <a:ea typeface="Univers 57 Condensed" charset="0"/>
              <a:cs typeface="Univers 57 Condensed" charset="0"/>
            </a:endParaRPr>
          </a:p>
        </p:txBody>
      </p:sp>
      <p:cxnSp>
        <p:nvCxnSpPr>
          <p:cNvPr id="28" name="Suora nuoliyhdysviiva 27"/>
          <p:cNvCxnSpPr/>
          <p:nvPr/>
        </p:nvCxnSpPr>
        <p:spPr>
          <a:xfrm flipV="1">
            <a:off x="1392872" y="2849958"/>
            <a:ext cx="330234" cy="78010"/>
          </a:xfrm>
          <a:prstGeom prst="straightConnector1">
            <a:avLst/>
          </a:prstGeom>
          <a:ln w="12700" cmpd="sng">
            <a:solidFill>
              <a:srgbClr val="0000FF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4201418" y="3820466"/>
            <a:ext cx="345032" cy="101801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kstiruutu 53"/>
          <p:cNvSpPr txBox="1"/>
          <p:nvPr/>
        </p:nvSpPr>
        <p:spPr>
          <a:xfrm>
            <a:off x="937260" y="1482184"/>
            <a:ext cx="7809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latin typeface="Univers 57 Condensed" charset="0"/>
                <a:ea typeface="Univers 57 Condensed" charset="0"/>
                <a:cs typeface="Univers 57 Condensed" charset="0"/>
              </a:rPr>
              <a:t>A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) </a:t>
            </a:r>
            <a:r>
              <a:rPr lang="fi-FI" sz="24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Lead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 (</a:t>
            </a:r>
            <a:r>
              <a:rPr lang="fi-FI" sz="24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active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 referee) outside (</a:t>
            </a:r>
            <a:r>
              <a:rPr lang="fi-FI" sz="24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basket-ball-referee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)</a:t>
            </a:r>
            <a:endParaRPr lang="fi-FI" sz="2400" dirty="0">
              <a:latin typeface="Univers 57 Condensed" charset="0"/>
              <a:ea typeface="Univers 57 Condensed" charset="0"/>
              <a:cs typeface="Univers 57 Condensed" charset="0"/>
            </a:endParaRPr>
          </a:p>
        </p:txBody>
      </p:sp>
      <p:cxnSp>
        <p:nvCxnSpPr>
          <p:cNvPr id="33" name="Suora nuoliyhdysviiva 32"/>
          <p:cNvCxnSpPr/>
          <p:nvPr/>
        </p:nvCxnSpPr>
        <p:spPr>
          <a:xfrm rot="21540000" flipV="1">
            <a:off x="956524" y="3071568"/>
            <a:ext cx="465876" cy="1754193"/>
          </a:xfrm>
          <a:prstGeom prst="straightConnector1">
            <a:avLst/>
          </a:prstGeom>
          <a:ln w="57150" cmpd="sng">
            <a:solidFill>
              <a:srgbClr val="FF000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uora nuoliyhdysviiva 55"/>
          <p:cNvCxnSpPr/>
          <p:nvPr/>
        </p:nvCxnSpPr>
        <p:spPr>
          <a:xfrm>
            <a:off x="4001008" y="2979575"/>
            <a:ext cx="838435" cy="525625"/>
          </a:xfrm>
          <a:prstGeom prst="straightConnector1">
            <a:avLst/>
          </a:prstGeom>
          <a:ln w="12700" cmpd="sng">
            <a:solidFill>
              <a:srgbClr val="008000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>
            <a:stCxn id="22" idx="3"/>
          </p:cNvCxnSpPr>
          <p:nvPr/>
        </p:nvCxnSpPr>
        <p:spPr>
          <a:xfrm flipV="1">
            <a:off x="3903685" y="4389121"/>
            <a:ext cx="935758" cy="477062"/>
          </a:xfrm>
          <a:prstGeom prst="straightConnector1">
            <a:avLst/>
          </a:prstGeom>
          <a:ln w="12700" cmpd="sng">
            <a:solidFill>
              <a:srgbClr val="008000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Suorakulmio 19"/>
          <p:cNvSpPr/>
          <p:nvPr/>
        </p:nvSpPr>
        <p:spPr>
          <a:xfrm rot="17040000">
            <a:off x="-8520" y="3640125"/>
            <a:ext cx="1710309" cy="446400"/>
          </a:xfrm>
          <a:prstGeom prst="rect">
            <a:avLst/>
          </a:prstGeom>
          <a:solidFill>
            <a:srgbClr val="FF0000">
              <a:alpha val="4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7" name="Kuva 36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7589732">
            <a:off x="863927" y="2774230"/>
            <a:ext cx="463734" cy="395998"/>
          </a:xfrm>
          <a:prstGeom prst="rect">
            <a:avLst/>
          </a:prstGeom>
        </p:spPr>
      </p:pic>
      <p:pic>
        <p:nvPicPr>
          <p:cNvPr id="39" name="Picture 12" descr="pilota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5181" y="3175459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Kuva 39" descr="Lead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280533">
            <a:off x="392822" y="4648320"/>
            <a:ext cx="463734" cy="395998"/>
          </a:xfrm>
          <a:prstGeom prst="rect">
            <a:avLst/>
          </a:prstGeom>
        </p:spPr>
      </p:pic>
      <p:pic>
        <p:nvPicPr>
          <p:cNvPr id="41" name="Picture 12" descr="pilota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6167" y="4107236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Kuva 21" descr="Trail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949857">
            <a:off x="3505503" y="4829744"/>
            <a:ext cx="463734" cy="395998"/>
          </a:xfrm>
          <a:prstGeom prst="rect">
            <a:avLst/>
          </a:prstGeom>
        </p:spPr>
      </p:pic>
      <p:pic>
        <p:nvPicPr>
          <p:cNvPr id="23" name="Kuva 22" descr="Trail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807014">
            <a:off x="3495772" y="2729276"/>
            <a:ext cx="463734" cy="395998"/>
          </a:xfrm>
          <a:prstGeom prst="rect">
            <a:avLst/>
          </a:prstGeom>
        </p:spPr>
      </p:pic>
      <p:cxnSp>
        <p:nvCxnSpPr>
          <p:cNvPr id="29" name="Suora nuoliyhdysviiva 28"/>
          <p:cNvCxnSpPr/>
          <p:nvPr/>
        </p:nvCxnSpPr>
        <p:spPr>
          <a:xfrm flipV="1">
            <a:off x="937260" y="3820466"/>
            <a:ext cx="1364966" cy="1127454"/>
          </a:xfrm>
          <a:prstGeom prst="straightConnector1">
            <a:avLst/>
          </a:prstGeom>
          <a:ln w="12700" cmpd="sng">
            <a:solidFill>
              <a:srgbClr val="0000FF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kstiruutu 23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page 208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550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 txBox="1">
            <a:spLocks/>
          </p:cNvSpPr>
          <p:nvPr/>
        </p:nvSpPr>
        <p:spPr bwMode="auto">
          <a:xfrm>
            <a:off x="0" y="92075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 SEASON 2015-16: throw-in frountcourt endline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27" name="Tekstiruutu 26"/>
          <p:cNvSpPr txBox="1"/>
          <p:nvPr/>
        </p:nvSpPr>
        <p:spPr>
          <a:xfrm>
            <a:off x="914400" y="2035904"/>
            <a:ext cx="6540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latin typeface="Univers 57 Condensed" charset="0"/>
                <a:ea typeface="Univers 57 Condensed" charset="0"/>
                <a:cs typeface="Univers 57 Condensed" charset="0"/>
              </a:rPr>
              <a:t>C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) 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Trail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mirrors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 the 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time-in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signal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from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000" dirty="0" err="1">
                <a:latin typeface="Univers 57 Condensed" charset="0"/>
                <a:ea typeface="Univers 57 Condensed" charset="0"/>
                <a:cs typeface="Univers 57 Condensed" charset="0"/>
              </a:rPr>
              <a:t>L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ead</a:t>
            </a:r>
            <a:endParaRPr lang="fi-FI" sz="2000" dirty="0">
              <a:latin typeface="Univers 57 Condensed" charset="0"/>
              <a:ea typeface="Univers 57 Condensed" charset="0"/>
              <a:cs typeface="Univers 57 Condensed" charset="0"/>
            </a:endParaRPr>
          </a:p>
        </p:txBody>
      </p:sp>
      <p:sp>
        <p:nvSpPr>
          <p:cNvPr id="54" name="Tekstiruutu 53"/>
          <p:cNvSpPr txBox="1"/>
          <p:nvPr/>
        </p:nvSpPr>
        <p:spPr>
          <a:xfrm>
            <a:off x="901700" y="1718404"/>
            <a:ext cx="7809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B) 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Lead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 (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active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 referee) inside (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basket-referee-ball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)</a:t>
            </a:r>
            <a:endParaRPr lang="fi-FI" sz="2000" dirty="0">
              <a:latin typeface="Univers 57 Condensed" charset="0"/>
              <a:ea typeface="Univers 57 Condensed" charset="0"/>
              <a:cs typeface="Univers 57 Condensed" charset="0"/>
            </a:endParaRPr>
          </a:p>
        </p:txBody>
      </p:sp>
      <p:sp>
        <p:nvSpPr>
          <p:cNvPr id="33" name="Tekstiruutu 32"/>
          <p:cNvSpPr txBox="1"/>
          <p:nvPr/>
        </p:nvSpPr>
        <p:spPr>
          <a:xfrm>
            <a:off x="901700" y="1373271"/>
            <a:ext cx="7809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latin typeface="Univers 57 Condensed" charset="0"/>
                <a:ea typeface="Univers 57 Condensed" charset="0"/>
                <a:cs typeface="Univers 57 Condensed" charset="0"/>
              </a:rPr>
              <a:t>A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)</a:t>
            </a:r>
            <a:r>
              <a:rPr lang="fi-FI" sz="24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When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 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throw-in</a:t>
            </a:r>
            <a:r>
              <a:rPr lang="fi-FI" sz="2000" dirty="0" smtClean="0">
                <a:latin typeface="Univers 57 Condensed" charset="0"/>
                <a:ea typeface="Univers 57 Condensed" charset="0"/>
                <a:cs typeface="Univers 57 Condensed" charset="0"/>
              </a:rPr>
              <a:t> in the </a:t>
            </a:r>
            <a:r>
              <a:rPr lang="fi-FI" sz="2000" dirty="0" err="1" smtClean="0">
                <a:latin typeface="Univers 57 Condensed" charset="0"/>
                <a:ea typeface="Univers 57 Condensed" charset="0"/>
                <a:cs typeface="Univers 57 Condensed" charset="0"/>
              </a:rPr>
              <a:t>corner</a:t>
            </a:r>
            <a:endParaRPr lang="fi-FI" sz="2000" dirty="0">
              <a:latin typeface="Univers 57 Condensed" charset="0"/>
              <a:ea typeface="Univers 57 Condensed" charset="0"/>
              <a:cs typeface="Univers 57 Condensed" charset="0"/>
            </a:endParaRPr>
          </a:p>
        </p:txBody>
      </p:sp>
      <p:pic>
        <p:nvPicPr>
          <p:cNvPr id="37" name="Kuva 36" descr="court_hor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436" y="1777766"/>
            <a:ext cx="8082923" cy="503999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39" name="Kuva 38" descr="Näyttökuva 2015-05-23 kello 7.59.34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9443" y="3674671"/>
            <a:ext cx="857347" cy="1201282"/>
          </a:xfrm>
          <a:prstGeom prst="rect">
            <a:avLst/>
          </a:prstGeom>
          <a:ln w="57150" cmpd="sng">
            <a:solidFill>
              <a:srgbClr val="008000"/>
            </a:solidFill>
          </a:ln>
        </p:spPr>
      </p:pic>
      <p:pic>
        <p:nvPicPr>
          <p:cNvPr id="40" name="Kuva 39" descr="Näyttökuva 2015-05-23 kello 7.59.34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41968" y="2954729"/>
            <a:ext cx="846608" cy="1186236"/>
          </a:xfrm>
          <a:prstGeom prst="rect">
            <a:avLst/>
          </a:prstGeom>
          <a:ln w="57150" cmpd="sng">
            <a:solidFill>
              <a:srgbClr val="0000FF"/>
            </a:solidFill>
          </a:ln>
        </p:spPr>
      </p:pic>
      <p:cxnSp>
        <p:nvCxnSpPr>
          <p:cNvPr id="41" name="Suora nuoliyhdysviiva 40"/>
          <p:cNvCxnSpPr/>
          <p:nvPr/>
        </p:nvCxnSpPr>
        <p:spPr>
          <a:xfrm>
            <a:off x="1208094" y="3645140"/>
            <a:ext cx="515012" cy="144540"/>
          </a:xfrm>
          <a:prstGeom prst="straightConnector1">
            <a:avLst/>
          </a:prstGeom>
          <a:ln w="12700" cmpd="sng">
            <a:solidFill>
              <a:srgbClr val="0000FF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uora nuoliyhdysviiva 54"/>
          <p:cNvCxnSpPr/>
          <p:nvPr/>
        </p:nvCxnSpPr>
        <p:spPr>
          <a:xfrm>
            <a:off x="4201418" y="4186226"/>
            <a:ext cx="345032" cy="101801"/>
          </a:xfrm>
          <a:prstGeom prst="straightConnector1">
            <a:avLst/>
          </a:prstGeom>
          <a:ln w="57150" cmpd="sng">
            <a:solidFill>
              <a:srgbClr val="008000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uora nuoliyhdysviiva 55"/>
          <p:cNvCxnSpPr/>
          <p:nvPr/>
        </p:nvCxnSpPr>
        <p:spPr>
          <a:xfrm flipV="1">
            <a:off x="840740" y="5191521"/>
            <a:ext cx="115784" cy="519582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1" name="Kuva 60" descr="Trail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949857">
            <a:off x="3515663" y="5256464"/>
            <a:ext cx="463734" cy="395998"/>
          </a:xfrm>
          <a:prstGeom prst="rect">
            <a:avLst/>
          </a:prstGeom>
        </p:spPr>
      </p:pic>
      <p:pic>
        <p:nvPicPr>
          <p:cNvPr id="62" name="Kuva 61" descr="Trail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807014">
            <a:off x="3505932" y="3155996"/>
            <a:ext cx="463734" cy="395998"/>
          </a:xfrm>
          <a:prstGeom prst="rect">
            <a:avLst/>
          </a:prstGeom>
        </p:spPr>
      </p:pic>
      <p:cxnSp>
        <p:nvCxnSpPr>
          <p:cNvPr id="63" name="Suora nuoliyhdysviiva 62"/>
          <p:cNvCxnSpPr/>
          <p:nvPr/>
        </p:nvCxnSpPr>
        <p:spPr>
          <a:xfrm>
            <a:off x="4011168" y="3386728"/>
            <a:ext cx="828275" cy="484232"/>
          </a:xfrm>
          <a:prstGeom prst="straightConnector1">
            <a:avLst/>
          </a:prstGeom>
          <a:ln w="12700" cmpd="sng">
            <a:solidFill>
              <a:srgbClr val="008000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uora nuoliyhdysviiva 63"/>
          <p:cNvCxnSpPr>
            <a:stCxn id="61" idx="3"/>
          </p:cNvCxnSpPr>
          <p:nvPr/>
        </p:nvCxnSpPr>
        <p:spPr>
          <a:xfrm flipV="1">
            <a:off x="3913845" y="4644662"/>
            <a:ext cx="925598" cy="648241"/>
          </a:xfrm>
          <a:prstGeom prst="straightConnector1">
            <a:avLst/>
          </a:prstGeom>
          <a:ln w="12700" cmpd="sng">
            <a:solidFill>
              <a:srgbClr val="008000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uora nuoliyhdysviiva 64"/>
          <p:cNvCxnSpPr/>
          <p:nvPr/>
        </p:nvCxnSpPr>
        <p:spPr>
          <a:xfrm flipV="1">
            <a:off x="1334021" y="3072539"/>
            <a:ext cx="147320" cy="572600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uorakulmio 22"/>
          <p:cNvSpPr/>
          <p:nvPr/>
        </p:nvSpPr>
        <p:spPr>
          <a:xfrm rot="17040000">
            <a:off x="232112" y="5081119"/>
            <a:ext cx="618064" cy="530665"/>
          </a:xfrm>
          <a:prstGeom prst="rect">
            <a:avLst/>
          </a:prstGeom>
          <a:solidFill>
            <a:srgbClr val="FF0000">
              <a:alpha val="4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9" name="Kuva 58" descr="Lead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523755">
            <a:off x="420567" y="4729829"/>
            <a:ext cx="463734" cy="395998"/>
          </a:xfrm>
          <a:prstGeom prst="rect">
            <a:avLst/>
          </a:prstGeom>
        </p:spPr>
      </p:pic>
      <p:pic>
        <p:nvPicPr>
          <p:cNvPr id="60" name="Picture 12" descr="pilota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2917" y="5187664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Suorakulmio 24"/>
          <p:cNvSpPr/>
          <p:nvPr/>
        </p:nvSpPr>
        <p:spPr>
          <a:xfrm rot="17040000">
            <a:off x="839324" y="3019245"/>
            <a:ext cx="483312" cy="475358"/>
          </a:xfrm>
          <a:prstGeom prst="rect">
            <a:avLst/>
          </a:prstGeom>
          <a:solidFill>
            <a:srgbClr val="FF0000">
              <a:alpha val="49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7" name="Kuva 56" descr="Lead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306085">
            <a:off x="724657" y="3459095"/>
            <a:ext cx="463734" cy="395998"/>
          </a:xfrm>
          <a:prstGeom prst="rect">
            <a:avLst/>
          </a:prstGeom>
        </p:spPr>
      </p:pic>
      <p:pic>
        <p:nvPicPr>
          <p:cNvPr id="58" name="Picture 12" descr="pilota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6524" y="2995369"/>
            <a:ext cx="451157" cy="43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Suora nuoliyhdysviiva 29"/>
          <p:cNvCxnSpPr/>
          <p:nvPr/>
        </p:nvCxnSpPr>
        <p:spPr>
          <a:xfrm flipV="1">
            <a:off x="956524" y="4053840"/>
            <a:ext cx="785444" cy="822114"/>
          </a:xfrm>
          <a:prstGeom prst="straightConnector1">
            <a:avLst/>
          </a:prstGeom>
          <a:ln w="12700" cmpd="sng">
            <a:solidFill>
              <a:srgbClr val="0000FF"/>
            </a:solidFill>
            <a:prstDash val="solid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kstiruutu 25"/>
          <p:cNvSpPr txBox="1"/>
          <p:nvPr/>
        </p:nvSpPr>
        <p:spPr>
          <a:xfrm>
            <a:off x="7454900" y="971589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page 208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54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court_ver.pn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6004" y="762000"/>
            <a:ext cx="7015015" cy="5794249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noFill/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15" name="Puolivapaa piirto 14"/>
          <p:cNvSpPr/>
          <p:nvPr/>
        </p:nvSpPr>
        <p:spPr>
          <a:xfrm>
            <a:off x="4511685" y="1932276"/>
            <a:ext cx="2484120" cy="1880264"/>
          </a:xfrm>
          <a:custGeom>
            <a:avLst/>
            <a:gdLst>
              <a:gd name="connsiteX0" fmla="*/ 2489200 w 2552700"/>
              <a:gd name="connsiteY0" fmla="*/ 0 h 4826000"/>
              <a:gd name="connsiteX1" fmla="*/ 2552700 w 2552700"/>
              <a:gd name="connsiteY1" fmla="*/ 4813300 h 4826000"/>
              <a:gd name="connsiteX2" fmla="*/ 0 w 2552700"/>
              <a:gd name="connsiteY2" fmla="*/ 4826000 h 4826000"/>
              <a:gd name="connsiteX3" fmla="*/ 25400 w 2552700"/>
              <a:gd name="connsiteY3" fmla="*/ 50800 h 4826000"/>
              <a:gd name="connsiteX4" fmla="*/ 2489200 w 2552700"/>
              <a:gd name="connsiteY4" fmla="*/ 0 h 482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2700" h="4826000">
                <a:moveTo>
                  <a:pt x="2489200" y="0"/>
                </a:moveTo>
                <a:lnTo>
                  <a:pt x="2552700" y="4813300"/>
                </a:lnTo>
                <a:lnTo>
                  <a:pt x="0" y="4826000"/>
                </a:lnTo>
                <a:lnTo>
                  <a:pt x="25400" y="50800"/>
                </a:lnTo>
                <a:lnTo>
                  <a:pt x="2489200" y="0"/>
                </a:lnTo>
                <a:close/>
              </a:path>
            </a:pathLst>
          </a:custGeom>
          <a:solidFill>
            <a:srgbClr val="008000">
              <a:alpha val="14000"/>
            </a:srgbClr>
          </a:solidFill>
          <a:ln w="76200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Puolivapaa piirto 4"/>
          <p:cNvSpPr/>
          <p:nvPr/>
        </p:nvSpPr>
        <p:spPr>
          <a:xfrm>
            <a:off x="2009785" y="1932275"/>
            <a:ext cx="2501900" cy="1880265"/>
          </a:xfrm>
          <a:custGeom>
            <a:avLst/>
            <a:gdLst>
              <a:gd name="connsiteX0" fmla="*/ 2489200 w 2552700"/>
              <a:gd name="connsiteY0" fmla="*/ 0 h 4826000"/>
              <a:gd name="connsiteX1" fmla="*/ 2552700 w 2552700"/>
              <a:gd name="connsiteY1" fmla="*/ 4813300 h 4826000"/>
              <a:gd name="connsiteX2" fmla="*/ 0 w 2552700"/>
              <a:gd name="connsiteY2" fmla="*/ 4826000 h 4826000"/>
              <a:gd name="connsiteX3" fmla="*/ 25400 w 2552700"/>
              <a:gd name="connsiteY3" fmla="*/ 50800 h 4826000"/>
              <a:gd name="connsiteX4" fmla="*/ 2489200 w 2552700"/>
              <a:gd name="connsiteY4" fmla="*/ 0 h 482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2700" h="4826000">
                <a:moveTo>
                  <a:pt x="2489200" y="0"/>
                </a:moveTo>
                <a:lnTo>
                  <a:pt x="2552700" y="4813300"/>
                </a:lnTo>
                <a:lnTo>
                  <a:pt x="0" y="4826000"/>
                </a:lnTo>
                <a:lnTo>
                  <a:pt x="25400" y="50800"/>
                </a:lnTo>
                <a:lnTo>
                  <a:pt x="2489200" y="0"/>
                </a:lnTo>
                <a:close/>
              </a:path>
            </a:pathLst>
          </a:custGeom>
          <a:solidFill>
            <a:srgbClr val="FF0000">
              <a:alpha val="15000"/>
            </a:srgbClr>
          </a:solidFill>
          <a:ln w="76200" cmpd="sng">
            <a:noFill/>
          </a:ln>
          <a:scene3d>
            <a:camera prst="perspectiveFront" fov="6000000">
              <a:rot lat="0" lon="0" rev="0"/>
            </a:camera>
            <a:lightRig rig="threePt" dir="t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" name="Kuva 5" descr="Center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982336">
            <a:off x="1911232" y="3449836"/>
            <a:ext cx="542544" cy="463296"/>
          </a:xfrm>
          <a:prstGeom prst="rect">
            <a:avLst/>
          </a:prstGeom>
        </p:spPr>
      </p:pic>
      <p:pic>
        <p:nvPicPr>
          <p:cNvPr id="9" name="Kuva 8" descr="Trai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3491927">
            <a:off x="6155414" y="2056180"/>
            <a:ext cx="542544" cy="463296"/>
          </a:xfrm>
          <a:prstGeom prst="rect">
            <a:avLst/>
          </a:prstGeom>
        </p:spPr>
      </p:pic>
      <p:pic>
        <p:nvPicPr>
          <p:cNvPr id="37" name="Kuva 36" descr="Lead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618019">
            <a:off x="5092583" y="5156199"/>
            <a:ext cx="542544" cy="463296"/>
          </a:xfrm>
          <a:prstGeom prst="rect">
            <a:avLst/>
          </a:prstGeom>
        </p:spPr>
      </p:pic>
      <p:sp>
        <p:nvSpPr>
          <p:cNvPr id="20" name="Title 1"/>
          <p:cNvSpPr txBox="1">
            <a:spLocks/>
          </p:cNvSpPr>
          <p:nvPr/>
        </p:nvSpPr>
        <p:spPr bwMode="auto">
          <a:xfrm>
            <a:off x="363681" y="290774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smtClean="0">
                <a:solidFill>
                  <a:schemeClr val="bg1"/>
                </a:solidFill>
                <a:latin typeface="Fiba"/>
                <a:cs typeface="Fiba"/>
              </a:rPr>
              <a:t>Center &amp; trail – dual coverage</a:t>
            </a:r>
            <a:endParaRPr lang="en-US" sz="2400" b="1" dirty="0">
              <a:solidFill>
                <a:schemeClr val="bg1"/>
              </a:solidFill>
              <a:latin typeface="Fiba"/>
              <a:cs typeface="Fiba"/>
            </a:endParaRPr>
          </a:p>
        </p:txBody>
      </p:sp>
      <p:sp>
        <p:nvSpPr>
          <p:cNvPr id="23" name="Puolivapaa piirto 22"/>
          <p:cNvSpPr/>
          <p:nvPr/>
        </p:nvSpPr>
        <p:spPr>
          <a:xfrm>
            <a:off x="3744605" y="1932276"/>
            <a:ext cx="1663700" cy="1880265"/>
          </a:xfrm>
          <a:custGeom>
            <a:avLst/>
            <a:gdLst>
              <a:gd name="connsiteX0" fmla="*/ 2489200 w 2552700"/>
              <a:gd name="connsiteY0" fmla="*/ 0 h 4826000"/>
              <a:gd name="connsiteX1" fmla="*/ 2552700 w 2552700"/>
              <a:gd name="connsiteY1" fmla="*/ 4813300 h 4826000"/>
              <a:gd name="connsiteX2" fmla="*/ 0 w 2552700"/>
              <a:gd name="connsiteY2" fmla="*/ 4826000 h 4826000"/>
              <a:gd name="connsiteX3" fmla="*/ 25400 w 2552700"/>
              <a:gd name="connsiteY3" fmla="*/ 50800 h 4826000"/>
              <a:gd name="connsiteX4" fmla="*/ 2489200 w 2552700"/>
              <a:gd name="connsiteY4" fmla="*/ 0 h 482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2700" h="4826000">
                <a:moveTo>
                  <a:pt x="2489200" y="0"/>
                </a:moveTo>
                <a:lnTo>
                  <a:pt x="2552700" y="4813300"/>
                </a:lnTo>
                <a:lnTo>
                  <a:pt x="0" y="4826000"/>
                </a:lnTo>
                <a:lnTo>
                  <a:pt x="25400" y="50800"/>
                </a:lnTo>
                <a:lnTo>
                  <a:pt x="2489200" y="0"/>
                </a:lnTo>
                <a:close/>
              </a:path>
            </a:pathLst>
          </a:custGeom>
          <a:solidFill>
            <a:schemeClr val="tx1">
              <a:alpha val="15000"/>
            </a:schemeClr>
          </a:solidFill>
          <a:ln w="76200" cmpd="sng">
            <a:solidFill>
              <a:schemeClr val="tx1"/>
            </a:solidFill>
          </a:ln>
          <a:scene3d>
            <a:camera prst="perspectiveFront" fov="6000000">
              <a:rot lat="0" lon="0" rev="0"/>
            </a:camera>
            <a:lightRig rig="threePt" dir="t"/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Kuva 9" descr="A3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3017" y="2697680"/>
            <a:ext cx="396240" cy="396240"/>
          </a:xfrm>
          <a:prstGeom prst="rect">
            <a:avLst/>
          </a:prstGeom>
        </p:spPr>
      </p:pic>
      <p:pic>
        <p:nvPicPr>
          <p:cNvPr id="42" name="Picture 12" descr="pilota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7665" y="2471233"/>
            <a:ext cx="438650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" name="Suora nuoliyhdysviiva 30"/>
          <p:cNvCxnSpPr>
            <a:cxnSpLocks noChangeShapeType="1"/>
          </p:cNvCxnSpPr>
          <p:nvPr/>
        </p:nvCxnSpPr>
        <p:spPr bwMode="auto">
          <a:xfrm flipV="1">
            <a:off x="2430497" y="2903233"/>
            <a:ext cx="1682408" cy="547595"/>
          </a:xfrm>
          <a:prstGeom prst="straightConnector1">
            <a:avLst/>
          </a:prstGeom>
          <a:noFill/>
          <a:ln w="63500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6" name="Suora nuoliyhdysviiva 30"/>
          <p:cNvCxnSpPr>
            <a:cxnSpLocks noChangeShapeType="1"/>
          </p:cNvCxnSpPr>
          <p:nvPr/>
        </p:nvCxnSpPr>
        <p:spPr bwMode="auto">
          <a:xfrm flipH="1">
            <a:off x="4848235" y="2266446"/>
            <a:ext cx="1017030" cy="527554"/>
          </a:xfrm>
          <a:prstGeom prst="straightConnector1">
            <a:avLst/>
          </a:prstGeom>
          <a:noFill/>
          <a:ln w="63500" algn="ctr">
            <a:solidFill>
              <a:srgbClr val="008000"/>
            </a:solidFill>
            <a:prstDash val="solid"/>
            <a:round/>
            <a:headEnd type="none"/>
            <a:tailEnd type="triangle" w="med" len="med"/>
          </a:ln>
        </p:spPr>
      </p:cxnSp>
      <p:sp>
        <p:nvSpPr>
          <p:cNvPr id="14" name="Tekstiruutu 13"/>
          <p:cNvSpPr txBox="1"/>
          <p:nvPr/>
        </p:nvSpPr>
        <p:spPr>
          <a:xfrm>
            <a:off x="7471060" y="953870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page 209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621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court_ver.png"/>
          <p:cNvPicPr>
            <a:picLocks noChangeAspect="1"/>
          </p:cNvPicPr>
          <p:nvPr/>
        </p:nvPicPr>
        <p:blipFill rotWithShape="1">
          <a:blip r:embed="rId3" cstate="screen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7855"/>
          <a:stretch/>
        </p:blipFill>
        <p:spPr>
          <a:xfrm>
            <a:off x="1213764" y="1528586"/>
            <a:ext cx="6369900" cy="52227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9" name="Suorakulmio 18"/>
          <p:cNvSpPr/>
          <p:nvPr/>
        </p:nvSpPr>
        <p:spPr>
          <a:xfrm>
            <a:off x="4432300" y="1625600"/>
            <a:ext cx="2324100" cy="4406900"/>
          </a:xfrm>
          <a:prstGeom prst="rect">
            <a:avLst/>
          </a:prstGeom>
          <a:solidFill>
            <a:schemeClr val="bg1">
              <a:lumMod val="85000"/>
              <a:alpha val="2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Puolivapaa piirto 5"/>
          <p:cNvSpPr/>
          <p:nvPr/>
        </p:nvSpPr>
        <p:spPr>
          <a:xfrm>
            <a:off x="2077826" y="1612900"/>
            <a:ext cx="2336800" cy="4394200"/>
          </a:xfrm>
          <a:custGeom>
            <a:avLst/>
            <a:gdLst>
              <a:gd name="connsiteX0" fmla="*/ 12700 w 2336800"/>
              <a:gd name="connsiteY0" fmla="*/ 38100 h 4394200"/>
              <a:gd name="connsiteX1" fmla="*/ 2324100 w 2336800"/>
              <a:gd name="connsiteY1" fmla="*/ 0 h 4394200"/>
              <a:gd name="connsiteX2" fmla="*/ 2336800 w 2336800"/>
              <a:gd name="connsiteY2" fmla="*/ 3073400 h 4394200"/>
              <a:gd name="connsiteX3" fmla="*/ 469900 w 2336800"/>
              <a:gd name="connsiteY3" fmla="*/ 2984500 h 4394200"/>
              <a:gd name="connsiteX4" fmla="*/ 292100 w 2336800"/>
              <a:gd name="connsiteY4" fmla="*/ 3390900 h 4394200"/>
              <a:gd name="connsiteX5" fmla="*/ 279400 w 2336800"/>
              <a:gd name="connsiteY5" fmla="*/ 4381500 h 4394200"/>
              <a:gd name="connsiteX6" fmla="*/ 0 w 2336800"/>
              <a:gd name="connsiteY6" fmla="*/ 4394200 h 4394200"/>
              <a:gd name="connsiteX7" fmla="*/ 12700 w 2336800"/>
              <a:gd name="connsiteY7" fmla="*/ 38100 h 439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36800" h="4394200">
                <a:moveTo>
                  <a:pt x="12700" y="38100"/>
                </a:moveTo>
                <a:lnTo>
                  <a:pt x="2324100" y="0"/>
                </a:lnTo>
                <a:cubicBezTo>
                  <a:pt x="2328333" y="1024467"/>
                  <a:pt x="2332567" y="2048933"/>
                  <a:pt x="2336800" y="3073400"/>
                </a:cubicBezTo>
                <a:lnTo>
                  <a:pt x="469900" y="2984500"/>
                </a:lnTo>
                <a:lnTo>
                  <a:pt x="292100" y="3390900"/>
                </a:lnTo>
                <a:lnTo>
                  <a:pt x="279400" y="4381500"/>
                </a:lnTo>
                <a:lnTo>
                  <a:pt x="0" y="4394200"/>
                </a:lnTo>
                <a:cubicBezTo>
                  <a:pt x="4233" y="2942167"/>
                  <a:pt x="8467" y="1490133"/>
                  <a:pt x="12700" y="38100"/>
                </a:cubicBezTo>
                <a:close/>
              </a:path>
            </a:pathLst>
          </a:custGeom>
          <a:solidFill>
            <a:schemeClr val="bg1">
              <a:lumMod val="75000"/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250" name="Title 1"/>
          <p:cNvSpPr txBox="1">
            <a:spLocks/>
          </p:cNvSpPr>
          <p:nvPr/>
        </p:nvSpPr>
        <p:spPr bwMode="auto">
          <a:xfrm>
            <a:off x="98223" y="278926"/>
            <a:ext cx="831499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r-CH" sz="2400" b="1" dirty="0" err="1" smtClean="0">
                <a:solidFill>
                  <a:srgbClr val="FFFFFF"/>
                </a:solidFill>
                <a:latin typeface="Fiba"/>
                <a:cs typeface="Fiba"/>
              </a:rPr>
              <a:t>Shot</a:t>
            </a:r>
            <a:r>
              <a:rPr lang="fr-CH" sz="2400" b="1" dirty="0" smtClean="0">
                <a:solidFill>
                  <a:srgbClr val="FFFFFF"/>
                </a:solidFill>
                <a:latin typeface="Fiba"/>
                <a:cs typeface="Fiba"/>
              </a:rPr>
              <a:t> </a:t>
            </a:r>
            <a:r>
              <a:rPr lang="fr-CH" sz="2400" b="1" dirty="0" err="1" smtClean="0">
                <a:solidFill>
                  <a:srgbClr val="FFFFFF"/>
                </a:solidFill>
                <a:latin typeface="Fiba"/>
                <a:cs typeface="Fiba"/>
              </a:rPr>
              <a:t>coverage</a:t>
            </a:r>
            <a:endParaRPr lang="fr-CH" sz="2400" b="1" dirty="0" smtClean="0">
              <a:solidFill>
                <a:srgbClr val="FFFFFF"/>
              </a:solidFill>
              <a:latin typeface="Fiba"/>
              <a:cs typeface="Fiba"/>
            </a:endParaRPr>
          </a:p>
          <a:p>
            <a:r>
              <a:rPr lang="fr-CH" sz="2400" b="1" dirty="0" smtClean="0">
                <a:solidFill>
                  <a:srgbClr val="FFFFFF"/>
                </a:solidFill>
                <a:latin typeface="Fiba"/>
                <a:cs typeface="Fiba"/>
              </a:rPr>
              <a:t>Dual </a:t>
            </a:r>
            <a:r>
              <a:rPr lang="fr-CH" sz="2400" b="1" dirty="0" err="1" smtClean="0">
                <a:solidFill>
                  <a:srgbClr val="FFFFFF"/>
                </a:solidFill>
                <a:latin typeface="Fiba"/>
                <a:cs typeface="Fiba"/>
              </a:rPr>
              <a:t>coverage</a:t>
            </a:r>
            <a:endParaRPr lang="en-US" sz="2400" b="1" dirty="0">
              <a:solidFill>
                <a:srgbClr val="FFFFFF"/>
              </a:solidFill>
              <a:latin typeface="Fiba"/>
              <a:cs typeface="Fiba"/>
            </a:endParaRPr>
          </a:p>
        </p:txBody>
      </p:sp>
      <p:sp>
        <p:nvSpPr>
          <p:cNvPr id="53251" name="Sisällön paikkamerkki 2"/>
          <p:cNvSpPr>
            <a:spLocks noGrp="1"/>
          </p:cNvSpPr>
          <p:nvPr>
            <p:ph idx="1"/>
          </p:nvPr>
        </p:nvSpPr>
        <p:spPr>
          <a:xfrm>
            <a:off x="480455" y="1452368"/>
            <a:ext cx="4302184" cy="5400675"/>
          </a:xfrm>
        </p:spPr>
        <p:txBody>
          <a:bodyPr>
            <a:normAutofit/>
          </a:bodyPr>
          <a:lstStyle/>
          <a:p>
            <a:pPr eaLnBrk="1" hangingPunct="1">
              <a:buClr>
                <a:srgbClr val="800000"/>
              </a:buClr>
              <a:buFont typeface="Wingdings" charset="2"/>
              <a:buChar char="ü"/>
            </a:pPr>
            <a:endParaRPr lang="en-US" sz="1800" dirty="0" smtClean="0">
              <a:latin typeface="Univers LT Std 57 Cn"/>
            </a:endParaRPr>
          </a:p>
          <a:p>
            <a:pPr lvl="1" eaLnBrk="1" hangingPunct="1"/>
            <a:endParaRPr lang="en-US" sz="1400" dirty="0" smtClean="0">
              <a:latin typeface="Univers LT Std 57 Cn"/>
            </a:endParaRPr>
          </a:p>
          <a:p>
            <a:pPr eaLnBrk="1" hangingPunct="1"/>
            <a:endParaRPr lang="en-US" sz="2000" dirty="0" smtClean="0">
              <a:latin typeface="Univers LT Std 57 Cn"/>
            </a:endParaRPr>
          </a:p>
          <a:p>
            <a:pPr eaLnBrk="1" hangingPunct="1"/>
            <a:endParaRPr lang="en-US" sz="2000" dirty="0" smtClean="0">
              <a:latin typeface="Univers LT Std 57 Cn"/>
            </a:endParaRPr>
          </a:p>
        </p:txBody>
      </p:sp>
      <p:sp>
        <p:nvSpPr>
          <p:cNvPr id="8" name="Puolivapaa piirto 7"/>
          <p:cNvSpPr/>
          <p:nvPr/>
        </p:nvSpPr>
        <p:spPr>
          <a:xfrm>
            <a:off x="2349500" y="4584700"/>
            <a:ext cx="2082800" cy="1422400"/>
          </a:xfrm>
          <a:custGeom>
            <a:avLst/>
            <a:gdLst>
              <a:gd name="connsiteX0" fmla="*/ 12700 w 2082800"/>
              <a:gd name="connsiteY0" fmla="*/ 1422400 h 1422400"/>
              <a:gd name="connsiteX1" fmla="*/ 12700 w 2082800"/>
              <a:gd name="connsiteY1" fmla="*/ 1422400 h 1422400"/>
              <a:gd name="connsiteX2" fmla="*/ 0 w 2082800"/>
              <a:gd name="connsiteY2" fmla="*/ 1168400 h 1422400"/>
              <a:gd name="connsiteX3" fmla="*/ 12700 w 2082800"/>
              <a:gd name="connsiteY3" fmla="*/ 419100 h 1422400"/>
              <a:gd name="connsiteX4" fmla="*/ 241300 w 2082800"/>
              <a:gd name="connsiteY4" fmla="*/ 0 h 1422400"/>
              <a:gd name="connsiteX5" fmla="*/ 2082800 w 2082800"/>
              <a:gd name="connsiteY5" fmla="*/ 38100 h 1422400"/>
              <a:gd name="connsiteX6" fmla="*/ 2070100 w 2082800"/>
              <a:gd name="connsiteY6" fmla="*/ 1397000 h 1422400"/>
              <a:gd name="connsiteX7" fmla="*/ 12700 w 2082800"/>
              <a:gd name="connsiteY7" fmla="*/ 1422400 h 142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2800" h="1422400">
                <a:moveTo>
                  <a:pt x="12700" y="1422400"/>
                </a:moveTo>
                <a:lnTo>
                  <a:pt x="12700" y="1422400"/>
                </a:lnTo>
                <a:cubicBezTo>
                  <a:pt x="8467" y="1337733"/>
                  <a:pt x="0" y="1253172"/>
                  <a:pt x="0" y="1168400"/>
                </a:cubicBezTo>
                <a:cubicBezTo>
                  <a:pt x="0" y="918597"/>
                  <a:pt x="12700" y="668903"/>
                  <a:pt x="12700" y="419100"/>
                </a:cubicBezTo>
                <a:lnTo>
                  <a:pt x="241300" y="0"/>
                </a:lnTo>
                <a:lnTo>
                  <a:pt x="2082800" y="38100"/>
                </a:lnTo>
                <a:lnTo>
                  <a:pt x="2070100" y="1397000"/>
                </a:lnTo>
                <a:lnTo>
                  <a:pt x="12700" y="1422400"/>
                </a:lnTo>
                <a:close/>
              </a:path>
            </a:pathLst>
          </a:custGeom>
          <a:solidFill>
            <a:schemeClr val="bg1">
              <a:lumMod val="65000"/>
              <a:alpha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uolivapaa piirto 8"/>
          <p:cNvSpPr/>
          <p:nvPr/>
        </p:nvSpPr>
        <p:spPr>
          <a:xfrm>
            <a:off x="2108200" y="2387600"/>
            <a:ext cx="2832100" cy="3416300"/>
          </a:xfrm>
          <a:custGeom>
            <a:avLst/>
            <a:gdLst>
              <a:gd name="connsiteX0" fmla="*/ 203200 w 2832100"/>
              <a:gd name="connsiteY0" fmla="*/ 342900 h 3416300"/>
              <a:gd name="connsiteX1" fmla="*/ 0 w 2832100"/>
              <a:gd name="connsiteY1" fmla="*/ 3416300 h 3416300"/>
              <a:gd name="connsiteX2" fmla="*/ 584200 w 2832100"/>
              <a:gd name="connsiteY2" fmla="*/ 3352800 h 3416300"/>
              <a:gd name="connsiteX3" fmla="*/ 1028700 w 2832100"/>
              <a:gd name="connsiteY3" fmla="*/ 3162300 h 3416300"/>
              <a:gd name="connsiteX4" fmla="*/ 1574800 w 2832100"/>
              <a:gd name="connsiteY4" fmla="*/ 2870200 h 3416300"/>
              <a:gd name="connsiteX5" fmla="*/ 2032000 w 2832100"/>
              <a:gd name="connsiteY5" fmla="*/ 2540000 h 3416300"/>
              <a:gd name="connsiteX6" fmla="*/ 2489200 w 2832100"/>
              <a:gd name="connsiteY6" fmla="*/ 2070100 h 3416300"/>
              <a:gd name="connsiteX7" fmla="*/ 2705100 w 2832100"/>
              <a:gd name="connsiteY7" fmla="*/ 1511300 h 3416300"/>
              <a:gd name="connsiteX8" fmla="*/ 2768600 w 2832100"/>
              <a:gd name="connsiteY8" fmla="*/ 939800 h 3416300"/>
              <a:gd name="connsiteX9" fmla="*/ 2832100 w 2832100"/>
              <a:gd name="connsiteY9" fmla="*/ 419100 h 3416300"/>
              <a:gd name="connsiteX10" fmla="*/ 2819400 w 2832100"/>
              <a:gd name="connsiteY10" fmla="*/ 25400 h 3416300"/>
              <a:gd name="connsiteX11" fmla="*/ 546100 w 2832100"/>
              <a:gd name="connsiteY11" fmla="*/ 0 h 3416300"/>
              <a:gd name="connsiteX12" fmla="*/ 203200 w 2832100"/>
              <a:gd name="connsiteY12" fmla="*/ 342900 h 341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32100" h="3416300">
                <a:moveTo>
                  <a:pt x="203200" y="342900"/>
                </a:moveTo>
                <a:lnTo>
                  <a:pt x="0" y="3416300"/>
                </a:lnTo>
                <a:lnTo>
                  <a:pt x="584200" y="3352800"/>
                </a:lnTo>
                <a:lnTo>
                  <a:pt x="1028700" y="3162300"/>
                </a:lnTo>
                <a:lnTo>
                  <a:pt x="1574800" y="2870200"/>
                </a:lnTo>
                <a:lnTo>
                  <a:pt x="2032000" y="2540000"/>
                </a:lnTo>
                <a:lnTo>
                  <a:pt x="2489200" y="2070100"/>
                </a:lnTo>
                <a:lnTo>
                  <a:pt x="2705100" y="1511300"/>
                </a:lnTo>
                <a:lnTo>
                  <a:pt x="2768600" y="939800"/>
                </a:lnTo>
                <a:lnTo>
                  <a:pt x="2832100" y="419100"/>
                </a:lnTo>
                <a:lnTo>
                  <a:pt x="2819400" y="25400"/>
                </a:lnTo>
                <a:lnTo>
                  <a:pt x="546100" y="0"/>
                </a:lnTo>
                <a:lnTo>
                  <a:pt x="203200" y="342900"/>
                </a:lnTo>
                <a:close/>
              </a:path>
            </a:pathLst>
          </a:custGeom>
          <a:noFill/>
          <a:ln w="3810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 descr="Trail.png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818816">
            <a:off x="2160243" y="2164514"/>
            <a:ext cx="542544" cy="463296"/>
          </a:xfrm>
          <a:prstGeom prst="rect">
            <a:avLst/>
          </a:prstGeom>
        </p:spPr>
      </p:pic>
      <p:sp>
        <p:nvSpPr>
          <p:cNvPr id="10" name="Puolivapaa piirto 9"/>
          <p:cNvSpPr/>
          <p:nvPr/>
        </p:nvSpPr>
        <p:spPr>
          <a:xfrm>
            <a:off x="3975100" y="2578100"/>
            <a:ext cx="2413000" cy="3492500"/>
          </a:xfrm>
          <a:custGeom>
            <a:avLst/>
            <a:gdLst>
              <a:gd name="connsiteX0" fmla="*/ 2514600 w 2590800"/>
              <a:gd name="connsiteY0" fmla="*/ 1371600 h 3492500"/>
              <a:gd name="connsiteX1" fmla="*/ 635000 w 2590800"/>
              <a:gd name="connsiteY1" fmla="*/ 0 h 3492500"/>
              <a:gd name="connsiteX2" fmla="*/ 342900 w 2590800"/>
              <a:gd name="connsiteY2" fmla="*/ 190500 h 3492500"/>
              <a:gd name="connsiteX3" fmla="*/ 76200 w 2590800"/>
              <a:gd name="connsiteY3" fmla="*/ 546100 h 3492500"/>
              <a:gd name="connsiteX4" fmla="*/ 0 w 2590800"/>
              <a:gd name="connsiteY4" fmla="*/ 1143000 h 3492500"/>
              <a:gd name="connsiteX5" fmla="*/ 25400 w 2590800"/>
              <a:gd name="connsiteY5" fmla="*/ 1803400 h 3492500"/>
              <a:gd name="connsiteX6" fmla="*/ 165100 w 2590800"/>
              <a:gd name="connsiteY6" fmla="*/ 2374900 h 3492500"/>
              <a:gd name="connsiteX7" fmla="*/ 558800 w 2590800"/>
              <a:gd name="connsiteY7" fmla="*/ 2959100 h 3492500"/>
              <a:gd name="connsiteX8" fmla="*/ 889000 w 2590800"/>
              <a:gd name="connsiteY8" fmla="*/ 3492500 h 3492500"/>
              <a:gd name="connsiteX9" fmla="*/ 2590800 w 2590800"/>
              <a:gd name="connsiteY9" fmla="*/ 1866900 h 3492500"/>
              <a:gd name="connsiteX10" fmla="*/ 2514600 w 2590800"/>
              <a:gd name="connsiteY10" fmla="*/ 1371600 h 349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90800" h="3492500">
                <a:moveTo>
                  <a:pt x="2514600" y="1371600"/>
                </a:moveTo>
                <a:lnTo>
                  <a:pt x="635000" y="0"/>
                </a:lnTo>
                <a:lnTo>
                  <a:pt x="342900" y="190500"/>
                </a:lnTo>
                <a:lnTo>
                  <a:pt x="76200" y="546100"/>
                </a:lnTo>
                <a:lnTo>
                  <a:pt x="0" y="1143000"/>
                </a:lnTo>
                <a:lnTo>
                  <a:pt x="25400" y="1803400"/>
                </a:lnTo>
                <a:lnTo>
                  <a:pt x="165100" y="2374900"/>
                </a:lnTo>
                <a:lnTo>
                  <a:pt x="558800" y="2959100"/>
                </a:lnTo>
                <a:lnTo>
                  <a:pt x="889000" y="3492500"/>
                </a:lnTo>
                <a:lnTo>
                  <a:pt x="2590800" y="1866900"/>
                </a:lnTo>
                <a:lnTo>
                  <a:pt x="2514600" y="1371600"/>
                </a:lnTo>
                <a:close/>
              </a:path>
            </a:pathLst>
          </a:custGeom>
          <a:noFill/>
          <a:ln w="3810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Puolivapaa piirto 14"/>
          <p:cNvSpPr/>
          <p:nvPr/>
        </p:nvSpPr>
        <p:spPr>
          <a:xfrm>
            <a:off x="2717800" y="4152900"/>
            <a:ext cx="2146300" cy="2057400"/>
          </a:xfrm>
          <a:custGeom>
            <a:avLst/>
            <a:gdLst>
              <a:gd name="connsiteX0" fmla="*/ 0 w 2146300"/>
              <a:gd name="connsiteY0" fmla="*/ 1879600 h 2057400"/>
              <a:gd name="connsiteX1" fmla="*/ 38100 w 2146300"/>
              <a:gd name="connsiteY1" fmla="*/ 25400 h 2057400"/>
              <a:gd name="connsiteX2" fmla="*/ 419100 w 2146300"/>
              <a:gd name="connsiteY2" fmla="*/ 0 h 2057400"/>
              <a:gd name="connsiteX3" fmla="*/ 927100 w 2146300"/>
              <a:gd name="connsiteY3" fmla="*/ 114300 h 2057400"/>
              <a:gd name="connsiteX4" fmla="*/ 1371600 w 2146300"/>
              <a:gd name="connsiteY4" fmla="*/ 368300 h 2057400"/>
              <a:gd name="connsiteX5" fmla="*/ 1676400 w 2146300"/>
              <a:gd name="connsiteY5" fmla="*/ 749300 h 2057400"/>
              <a:gd name="connsiteX6" fmla="*/ 1879600 w 2146300"/>
              <a:gd name="connsiteY6" fmla="*/ 1079500 h 2057400"/>
              <a:gd name="connsiteX7" fmla="*/ 2006600 w 2146300"/>
              <a:gd name="connsiteY7" fmla="*/ 1384300 h 2057400"/>
              <a:gd name="connsiteX8" fmla="*/ 2108200 w 2146300"/>
              <a:gd name="connsiteY8" fmla="*/ 1714500 h 2057400"/>
              <a:gd name="connsiteX9" fmla="*/ 2146300 w 2146300"/>
              <a:gd name="connsiteY9" fmla="*/ 1841500 h 2057400"/>
              <a:gd name="connsiteX10" fmla="*/ 533400 w 2146300"/>
              <a:gd name="connsiteY10" fmla="*/ 2057400 h 2057400"/>
              <a:gd name="connsiteX11" fmla="*/ 0 w 2146300"/>
              <a:gd name="connsiteY11" fmla="*/ 187960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46300" h="2057400">
                <a:moveTo>
                  <a:pt x="0" y="1879600"/>
                </a:moveTo>
                <a:lnTo>
                  <a:pt x="38100" y="25400"/>
                </a:lnTo>
                <a:lnTo>
                  <a:pt x="419100" y="0"/>
                </a:lnTo>
                <a:lnTo>
                  <a:pt x="927100" y="114300"/>
                </a:lnTo>
                <a:lnTo>
                  <a:pt x="1371600" y="368300"/>
                </a:lnTo>
                <a:lnTo>
                  <a:pt x="1676400" y="749300"/>
                </a:lnTo>
                <a:lnTo>
                  <a:pt x="1879600" y="1079500"/>
                </a:lnTo>
                <a:lnTo>
                  <a:pt x="2006600" y="1384300"/>
                </a:lnTo>
                <a:lnTo>
                  <a:pt x="2108200" y="1714500"/>
                </a:lnTo>
                <a:lnTo>
                  <a:pt x="2146300" y="1841500"/>
                </a:lnTo>
                <a:lnTo>
                  <a:pt x="533400" y="2057400"/>
                </a:lnTo>
                <a:lnTo>
                  <a:pt x="0" y="1879600"/>
                </a:lnTo>
                <a:close/>
              </a:path>
            </a:pathLst>
          </a:custGeom>
          <a:noFill/>
          <a:ln w="3810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8" name="Kuva 17" descr="Lead.png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205646">
            <a:off x="2618991" y="6022160"/>
            <a:ext cx="542544" cy="463296"/>
          </a:xfrm>
          <a:prstGeom prst="rect">
            <a:avLst/>
          </a:prstGeom>
        </p:spPr>
      </p:pic>
      <p:pic>
        <p:nvPicPr>
          <p:cNvPr id="11" name="Kuva 10" descr="Center.png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045863">
            <a:off x="6276688" y="3971476"/>
            <a:ext cx="542544" cy="463296"/>
          </a:xfrm>
          <a:prstGeom prst="rect">
            <a:avLst/>
          </a:prstGeom>
        </p:spPr>
      </p:pic>
      <p:sp>
        <p:nvSpPr>
          <p:cNvPr id="16" name="Tekstiruutu 15"/>
          <p:cNvSpPr txBox="1"/>
          <p:nvPr/>
        </p:nvSpPr>
        <p:spPr>
          <a:xfrm>
            <a:off x="7544623" y="886304"/>
            <a:ext cx="127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HSB / page 209</a:t>
            </a:r>
            <a:endParaRPr lang="en-GB" dirty="0"/>
          </a:p>
        </p:txBody>
      </p:sp>
      <p:sp>
        <p:nvSpPr>
          <p:cNvPr id="2" name="Ellipsi 1"/>
          <p:cNvSpPr/>
          <p:nvPr/>
        </p:nvSpPr>
        <p:spPr>
          <a:xfrm>
            <a:off x="3994150" y="2054105"/>
            <a:ext cx="858626" cy="3411975"/>
          </a:xfrm>
          <a:prstGeom prst="ellipse">
            <a:avLst/>
          </a:prstGeom>
          <a:solidFill>
            <a:srgbClr val="7030A0">
              <a:alpha val="2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/>
          <p:cNvSpPr/>
          <p:nvPr/>
        </p:nvSpPr>
        <p:spPr>
          <a:xfrm>
            <a:off x="2256421" y="4737100"/>
            <a:ext cx="1977496" cy="741680"/>
          </a:xfrm>
          <a:prstGeom prst="ellipse">
            <a:avLst/>
          </a:prstGeom>
          <a:solidFill>
            <a:srgbClr val="7030A0">
              <a:alpha val="2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20" name="Suora nuoliyhdysviiva 30"/>
          <p:cNvCxnSpPr>
            <a:cxnSpLocks noChangeShapeType="1"/>
          </p:cNvCxnSpPr>
          <p:nvPr/>
        </p:nvCxnSpPr>
        <p:spPr bwMode="auto">
          <a:xfrm flipH="1">
            <a:off x="4834128" y="4203124"/>
            <a:ext cx="1456352" cy="693996"/>
          </a:xfrm>
          <a:prstGeom prst="straightConnector1">
            <a:avLst/>
          </a:prstGeom>
          <a:noFill/>
          <a:ln w="57150" cmpd="sng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1" name="Suora nuoliyhdysviiva 30"/>
          <p:cNvCxnSpPr>
            <a:cxnSpLocks noChangeShapeType="1"/>
          </p:cNvCxnSpPr>
          <p:nvPr/>
        </p:nvCxnSpPr>
        <p:spPr bwMode="auto">
          <a:xfrm flipH="1" flipV="1">
            <a:off x="4904265" y="3421380"/>
            <a:ext cx="1386215" cy="781744"/>
          </a:xfrm>
          <a:prstGeom prst="straightConnector1">
            <a:avLst/>
          </a:prstGeom>
          <a:noFill/>
          <a:ln w="57150" cmpd="sng" algn="ctr">
            <a:solidFill>
              <a:srgbClr val="FF000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2" name="Suora nuoliyhdysviiva 30"/>
          <p:cNvCxnSpPr>
            <a:cxnSpLocks noChangeShapeType="1"/>
          </p:cNvCxnSpPr>
          <p:nvPr/>
        </p:nvCxnSpPr>
        <p:spPr bwMode="auto">
          <a:xfrm flipH="1" flipV="1">
            <a:off x="2983570" y="5449569"/>
            <a:ext cx="16665" cy="593423"/>
          </a:xfrm>
          <a:prstGeom prst="straightConnector1">
            <a:avLst/>
          </a:prstGeom>
          <a:noFill/>
          <a:ln w="57150" cmpd="sng" algn="ctr">
            <a:solidFill>
              <a:srgbClr val="0070C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25" name="Suora nuoliyhdysviiva 30"/>
          <p:cNvCxnSpPr>
            <a:cxnSpLocks noChangeShapeType="1"/>
          </p:cNvCxnSpPr>
          <p:nvPr/>
        </p:nvCxnSpPr>
        <p:spPr bwMode="auto">
          <a:xfrm flipV="1">
            <a:off x="3025673" y="5439884"/>
            <a:ext cx="677027" cy="592616"/>
          </a:xfrm>
          <a:prstGeom prst="straightConnector1">
            <a:avLst/>
          </a:prstGeom>
          <a:noFill/>
          <a:ln w="57150" cmpd="sng" algn="ctr">
            <a:solidFill>
              <a:srgbClr val="0070C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31" name="Suora nuoliyhdysviiva 30"/>
          <p:cNvCxnSpPr>
            <a:cxnSpLocks noChangeShapeType="1"/>
          </p:cNvCxnSpPr>
          <p:nvPr/>
        </p:nvCxnSpPr>
        <p:spPr bwMode="auto">
          <a:xfrm>
            <a:off x="2631547" y="2657671"/>
            <a:ext cx="1308418" cy="339274"/>
          </a:xfrm>
          <a:prstGeom prst="straightConnector1">
            <a:avLst/>
          </a:prstGeom>
          <a:noFill/>
          <a:ln w="57150" cmpd="sng" algn="ctr">
            <a:solidFill>
              <a:srgbClr val="00B05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34" name="Suora nuoliyhdysviiva 33"/>
          <p:cNvCxnSpPr>
            <a:cxnSpLocks noChangeShapeType="1"/>
          </p:cNvCxnSpPr>
          <p:nvPr/>
        </p:nvCxnSpPr>
        <p:spPr bwMode="auto">
          <a:xfrm>
            <a:off x="2642236" y="2681900"/>
            <a:ext cx="212659" cy="1953225"/>
          </a:xfrm>
          <a:prstGeom prst="straightConnector1">
            <a:avLst/>
          </a:prstGeom>
          <a:noFill/>
          <a:ln w="57150" cmpd="sng" algn="ctr">
            <a:solidFill>
              <a:srgbClr val="00B050"/>
            </a:solidFill>
            <a:prstDash val="solid"/>
            <a:round/>
            <a:headEnd type="none"/>
            <a:tailEnd type="triangle" w="med" len="med"/>
          </a:ln>
        </p:spPr>
      </p:cxnSp>
      <p:cxnSp>
        <p:nvCxnSpPr>
          <p:cNvPr id="36" name="Suora nuoliyhdysviiva 35"/>
          <p:cNvCxnSpPr>
            <a:cxnSpLocks noChangeShapeType="1"/>
          </p:cNvCxnSpPr>
          <p:nvPr/>
        </p:nvCxnSpPr>
        <p:spPr bwMode="auto">
          <a:xfrm>
            <a:off x="2672610" y="2663243"/>
            <a:ext cx="993145" cy="1326816"/>
          </a:xfrm>
          <a:prstGeom prst="straightConnector1">
            <a:avLst/>
          </a:prstGeom>
          <a:noFill/>
          <a:ln w="57150" cmpd="sng" algn="ctr">
            <a:solidFill>
              <a:srgbClr val="00B050"/>
            </a:solidFill>
            <a:prstDash val="solid"/>
            <a:round/>
            <a:headEnd type="none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68290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9168</TotalTime>
  <Words>492</Words>
  <Application>Microsoft Macintosh PowerPoint</Application>
  <PresentationFormat>Näytössä katseltava diaesitys (4:3)</PresentationFormat>
  <Paragraphs>121</Paragraphs>
  <Slides>24</Slides>
  <Notes>22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33" baseType="lpstr">
      <vt:lpstr>Arial Rounded MT Bold</vt:lpstr>
      <vt:lpstr>Arial Unicode MS</vt:lpstr>
      <vt:lpstr>Calibri</vt:lpstr>
      <vt:lpstr>Fiba</vt:lpstr>
      <vt:lpstr>Univers 57 Condensed</vt:lpstr>
      <vt:lpstr>Univers LT Std 57 Cn</vt:lpstr>
      <vt:lpstr>Wingdings</vt:lpstr>
      <vt:lpstr>Arial</vt:lpstr>
      <vt:lpstr>Office Theme</vt:lpstr>
      <vt:lpstr>PowerPoint-esitys</vt:lpstr>
      <vt:lpstr>PowerPoint-esitys</vt:lpstr>
      <vt:lpstr>3PO MECHANICS</vt:lpstr>
      <vt:lpstr>modules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Manager/>
  <Company>FIBA</Company>
  <LinksUpToDate>false</LinksUpToDate>
  <SharedDoc>false</SharedDoc>
  <HyperlinkBase/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3PO_Basic_2015_New Symbols</dc:title>
  <dc:subject/>
  <dc:creator>FIBA Referee Department</dc:creator>
  <cp:keywords/>
  <dc:description/>
  <cp:lastModifiedBy>Carl Jungebrand</cp:lastModifiedBy>
  <cp:revision>577</cp:revision>
  <cp:lastPrinted>2016-05-19T22:06:55Z</cp:lastPrinted>
  <dcterms:created xsi:type="dcterms:W3CDTF">2012-11-02T08:55:57Z</dcterms:created>
  <dcterms:modified xsi:type="dcterms:W3CDTF">2016-06-18T17:11:32Z</dcterms:modified>
  <cp:category/>
</cp:coreProperties>
</file>